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7"/>
  </p:notesMasterIdLst>
  <p:handoutMasterIdLst>
    <p:handoutMasterId r:id="rId48"/>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288" r:id="rId41"/>
    <p:sldId id="289" r:id="rId42"/>
    <p:sldId id="320" r:id="rId43"/>
    <p:sldId id="274" r:id="rId44"/>
    <p:sldId id="275" r:id="rId45"/>
    <p:sldId id="329" r:id="rId4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2"/>
    <p:restoredTop sz="85151"/>
  </p:normalViewPr>
  <p:slideViewPr>
    <p:cSldViewPr snapToGrid="0" snapToObjects="1">
      <p:cViewPr varScale="1">
        <p:scale>
          <a:sx n="73" d="100"/>
          <a:sy n="73" d="100"/>
        </p:scale>
        <p:origin x="1277"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png>
</file>

<file path=ppt/media/image27.jpg>
</file>

<file path=ppt/media/image28.jpg>
</file>

<file path=ppt/media/image29.jpeg>
</file>

<file path=ppt/media/image3.png>
</file>

<file path=ppt/media/image30.png>
</file>

<file path=ppt/media/image31.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536779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taeefnajib" TargetMode="External"/><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ankhan/IBM-capston-/blob/main/jupyter-labs-webscraping%20(1)%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ankhan/IBM-capston-/blob/main/jupyter-labs-eda-dataviz%20(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ankhan/IBM-capston-/blob/main/jupyter-labs-eda-sql-coursera%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ankhan/IBM-capston-/blob/main/lab_jupyter_launch_site_location%20(1)%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ankhan/IBM-capston-/blob/main/SpaceX_Machine%20Learning%20Prediction_Part_5%20(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8.jpg"/><Relationship Id="rId4" Type="http://schemas.openxmlformats.org/officeDocument/2006/relationships/image" Target="../media/image27.jpg"/></Relationships>
</file>

<file path=ppt/slides/_rels/slide3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www.coursera.org/professional-certificates/ibm-data-science?#instructors" TargetMode="External"/><Relationship Id="rId4" Type="http://schemas.openxmlformats.org/officeDocument/2006/relationships/hyperlink" Target="https://github.com/sankhan/IBM-capston-" TargetMode="Externa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github.com/sankhan/IBM-capston-/blob/main/jupyter-labs-spacex-data-collection-api%20(1)%20(1).ipynb"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ankhan/IBM-capston-/blob/main/jupyter-labs-spacex-data-collection-api%20(1)%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751973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Saniya Latif Akhtar Khan (</a:t>
            </a:r>
            <a:r>
              <a:rPr lang="en-US" dirty="0">
                <a:solidFill>
                  <a:schemeClr val="bg1"/>
                </a:solidFill>
                <a:latin typeface="Abadi"/>
                <a:ea typeface="SF Pro" pitchFamily="2" charset="0"/>
                <a:cs typeface="SF Pro" pitchFamily="2" charset="0"/>
                <a:hlinkClick r:id="rId3">
                  <a:extLst>
                    <a:ext uri="{A12FA001-AC4F-418D-AE19-62706E023703}">
                      <ahyp:hlinkClr xmlns:ahyp="http://schemas.microsoft.com/office/drawing/2018/hyperlinkcolor" val="tx"/>
                    </a:ext>
                  </a:extLst>
                </a:hlinkClick>
              </a:rPr>
              <a:t>https://</a:t>
            </a:r>
            <a:r>
              <a:rPr lang="en-US" dirty="0">
                <a:solidFill>
                  <a:schemeClr val="bg1"/>
                </a:solidFill>
                <a:latin typeface="Abadi"/>
                <a:ea typeface="SF Pro" pitchFamily="2" charset="0"/>
                <a:cs typeface="SF Pro" pitchFamily="2" charset="0"/>
              </a:rPr>
              <a:t>https://github.com/sankhan/IBM-capston</a:t>
            </a:r>
            <a:r>
              <a:rPr lang="en-US" dirty="0">
                <a:solidFill>
                  <a:schemeClr val="bg2"/>
                </a:solidFill>
                <a:latin typeface="Abadi"/>
                <a:ea typeface="SF Pro" pitchFamily="2" charset="0"/>
                <a:cs typeface="SF Pro" pitchFamily="2" charset="0"/>
              </a:rPr>
              <a:t>)</a:t>
            </a:r>
          </a:p>
          <a:p>
            <a:r>
              <a:rPr lang="en-US" dirty="0">
                <a:solidFill>
                  <a:schemeClr val="bg2"/>
                </a:solidFill>
                <a:latin typeface="Abadi" panose="020B0604020104020204" pitchFamily="34" charset="0"/>
                <a:ea typeface="SF Pro" pitchFamily="2" charset="0"/>
                <a:cs typeface="SF Pro" pitchFamily="2" charset="0"/>
              </a:rPr>
              <a:t>9-29-2022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74157"/>
            <a:ext cx="10515599" cy="4853054"/>
          </a:xfrm>
          <a:prstGeom prst="rect">
            <a:avLst/>
          </a:prstGeom>
        </p:spPr>
        <p:txBody>
          <a:bodyPr/>
          <a:lstStyle/>
          <a:p>
            <a:pPr marL="0" indent="0">
              <a:lnSpc>
                <a:spcPct val="100000"/>
              </a:lnSpc>
              <a:spcBef>
                <a:spcPts val="1280"/>
              </a:spcBef>
              <a:buNone/>
            </a:pPr>
            <a:r>
              <a:rPr lang="en-US" sz="2200" spc="-15" dirty="0">
                <a:solidFill>
                  <a:schemeClr val="tx1">
                    <a:lumMod val="85000"/>
                    <a:lumOff val="15000"/>
                  </a:schemeClr>
                </a:solidFill>
                <a:latin typeface=""/>
                <a:cs typeface="Carlito"/>
              </a:rPr>
              <a:t>Create </a:t>
            </a:r>
            <a:r>
              <a:rPr lang="en-US" sz="2200" dirty="0">
                <a:solidFill>
                  <a:schemeClr val="tx1">
                    <a:lumMod val="85000"/>
                    <a:lumOff val="15000"/>
                  </a:schemeClr>
                </a:solidFill>
                <a:latin typeface=""/>
                <a:cs typeface="Carlito"/>
              </a:rPr>
              <a:t>a </a:t>
            </a:r>
            <a:r>
              <a:rPr lang="en-US" sz="2200" spc="-5" dirty="0">
                <a:solidFill>
                  <a:schemeClr val="tx1">
                    <a:lumMod val="85000"/>
                    <a:lumOff val="15000"/>
                  </a:schemeClr>
                </a:solidFill>
                <a:latin typeface=""/>
                <a:cs typeface="Carlito"/>
              </a:rPr>
              <a:t>training label </a:t>
            </a:r>
            <a:r>
              <a:rPr lang="en-US" sz="2200" dirty="0">
                <a:solidFill>
                  <a:schemeClr val="tx1">
                    <a:lumMod val="85000"/>
                    <a:lumOff val="15000"/>
                  </a:schemeClr>
                </a:solidFill>
                <a:latin typeface=""/>
                <a:cs typeface="Carlito"/>
              </a:rPr>
              <a:t>with </a:t>
            </a:r>
            <a:r>
              <a:rPr lang="en-US" sz="2200" spc="-5" dirty="0">
                <a:solidFill>
                  <a:schemeClr val="tx1">
                    <a:lumMod val="85000"/>
                    <a:lumOff val="15000"/>
                  </a:schemeClr>
                </a:solidFill>
                <a:latin typeface=""/>
                <a:cs typeface="Carlito"/>
              </a:rPr>
              <a:t>landing </a:t>
            </a:r>
            <a:r>
              <a:rPr lang="en-US" sz="2200" spc="-15" dirty="0">
                <a:solidFill>
                  <a:schemeClr val="tx1">
                    <a:lumMod val="85000"/>
                    <a:lumOff val="15000"/>
                  </a:schemeClr>
                </a:solidFill>
                <a:latin typeface=""/>
                <a:cs typeface="Carlito"/>
              </a:rPr>
              <a:t>outcomes </a:t>
            </a:r>
            <a:r>
              <a:rPr lang="en-US" sz="2200" spc="-5" dirty="0">
                <a:solidFill>
                  <a:schemeClr val="tx1">
                    <a:lumMod val="85000"/>
                    <a:lumOff val="15000"/>
                  </a:schemeClr>
                </a:solidFill>
                <a:latin typeface=""/>
                <a:cs typeface="Carlito"/>
              </a:rPr>
              <a:t>where successful </a:t>
            </a:r>
            <a:r>
              <a:rPr lang="en-US" sz="2200" dirty="0">
                <a:solidFill>
                  <a:schemeClr val="tx1">
                    <a:lumMod val="85000"/>
                    <a:lumOff val="15000"/>
                  </a:schemeClr>
                </a:solidFill>
                <a:latin typeface=""/>
                <a:cs typeface="Carlito"/>
              </a:rPr>
              <a:t>= 1 &amp; </a:t>
            </a:r>
            <a:r>
              <a:rPr lang="en-US" sz="2200" spc="-15" dirty="0">
                <a:solidFill>
                  <a:schemeClr val="tx1">
                    <a:lumMod val="85000"/>
                    <a:lumOff val="15000"/>
                  </a:schemeClr>
                </a:solidFill>
                <a:latin typeface=""/>
                <a:cs typeface="Carlito"/>
              </a:rPr>
              <a:t>failure </a:t>
            </a:r>
            <a:r>
              <a:rPr lang="en-US" sz="2200" dirty="0">
                <a:solidFill>
                  <a:schemeClr val="tx1">
                    <a:lumMod val="85000"/>
                    <a:lumOff val="15000"/>
                  </a:schemeClr>
                </a:solidFill>
                <a:latin typeface=""/>
                <a:cs typeface="Carlito"/>
              </a:rPr>
              <a:t>=</a:t>
            </a:r>
            <a:r>
              <a:rPr lang="en-US" sz="2200" spc="-8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0.</a:t>
            </a:r>
          </a:p>
          <a:p>
            <a:pPr marL="0" indent="0">
              <a:lnSpc>
                <a:spcPct val="100000"/>
              </a:lnSpc>
              <a:spcBef>
                <a:spcPts val="1175"/>
              </a:spcBef>
              <a:buNone/>
            </a:pPr>
            <a:r>
              <a:rPr lang="en-US" sz="2200" dirty="0">
                <a:solidFill>
                  <a:schemeClr val="tx1">
                    <a:lumMod val="85000"/>
                    <a:lumOff val="15000"/>
                  </a:schemeClr>
                </a:solidFill>
                <a:latin typeface=""/>
                <a:cs typeface="Carlito"/>
              </a:rPr>
              <a:t>Outcome</a:t>
            </a:r>
            <a:r>
              <a:rPr lang="en-US" sz="2200" spc="-7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column</a:t>
            </a:r>
            <a:r>
              <a:rPr lang="en-US" sz="2200" spc="-4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has</a:t>
            </a:r>
            <a:r>
              <a:rPr lang="en-US" sz="2200" spc="-40" dirty="0">
                <a:solidFill>
                  <a:schemeClr val="tx1">
                    <a:lumMod val="85000"/>
                    <a:lumOff val="15000"/>
                  </a:schemeClr>
                </a:solidFill>
                <a:latin typeface=""/>
                <a:cs typeface="Carlito"/>
              </a:rPr>
              <a:t> </a:t>
            </a:r>
            <a:r>
              <a:rPr lang="en-US" sz="2200" spc="-10" dirty="0">
                <a:solidFill>
                  <a:schemeClr val="tx1">
                    <a:lumMod val="85000"/>
                    <a:lumOff val="15000"/>
                  </a:schemeClr>
                </a:solidFill>
                <a:latin typeface=""/>
                <a:cs typeface="Carlito"/>
              </a:rPr>
              <a:t>two</a:t>
            </a:r>
            <a:r>
              <a:rPr lang="en-US" sz="2200" spc="-2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components:</a:t>
            </a:r>
            <a:r>
              <a:rPr lang="en-US" sz="2200" spc="-7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‘Mission</a:t>
            </a:r>
            <a:r>
              <a:rPr lang="en-US" sz="2200" spc="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Outcome’</a:t>
            </a:r>
            <a:r>
              <a:rPr lang="en-US" sz="2200" spc="-6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‘Landing</a:t>
            </a:r>
            <a:r>
              <a:rPr lang="en-US" sz="2200" spc="-50"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Location’</a:t>
            </a:r>
            <a:endParaRPr lang="en-US" sz="2200" dirty="0">
              <a:solidFill>
                <a:schemeClr val="tx1">
                  <a:lumMod val="85000"/>
                  <a:lumOff val="15000"/>
                </a:schemeClr>
              </a:solidFill>
              <a:latin typeface=""/>
              <a:cs typeface="Carlito"/>
            </a:endParaRPr>
          </a:p>
          <a:p>
            <a:pPr marL="0" marR="5080" indent="0">
              <a:lnSpc>
                <a:spcPct val="150000"/>
              </a:lnSpc>
              <a:spcBef>
                <a:spcPts val="290"/>
              </a:spcBef>
              <a:buNone/>
            </a:pPr>
            <a:r>
              <a:rPr lang="en-US" sz="2200" dirty="0">
                <a:solidFill>
                  <a:schemeClr val="tx1">
                    <a:lumMod val="85000"/>
                    <a:lumOff val="15000"/>
                  </a:schemeClr>
                </a:solidFill>
                <a:latin typeface=""/>
                <a:cs typeface="Carlito"/>
              </a:rPr>
              <a:t>New </a:t>
            </a:r>
            <a:r>
              <a:rPr lang="en-US" sz="2200" spc="-5" dirty="0">
                <a:solidFill>
                  <a:schemeClr val="tx1">
                    <a:lumMod val="85000"/>
                    <a:lumOff val="15000"/>
                  </a:schemeClr>
                </a:solidFill>
                <a:latin typeface=""/>
                <a:cs typeface="Carlito"/>
              </a:rPr>
              <a:t>training </a:t>
            </a:r>
            <a:r>
              <a:rPr lang="en-US" sz="2200" dirty="0">
                <a:solidFill>
                  <a:schemeClr val="tx1">
                    <a:lumMod val="85000"/>
                    <a:lumOff val="15000"/>
                  </a:schemeClr>
                </a:solidFill>
                <a:latin typeface=""/>
                <a:cs typeface="Carlito"/>
              </a:rPr>
              <a:t>label column </a:t>
            </a:r>
            <a:r>
              <a:rPr lang="en-US" sz="2200" spc="-15" dirty="0">
                <a:solidFill>
                  <a:schemeClr val="tx1">
                    <a:lumMod val="85000"/>
                    <a:lumOff val="15000"/>
                  </a:schemeClr>
                </a:solidFill>
                <a:latin typeface=""/>
                <a:cs typeface="Carlito"/>
              </a:rPr>
              <a:t>‘class’ </a:t>
            </a:r>
            <a:r>
              <a:rPr lang="en-US" sz="2200" spc="-5" dirty="0">
                <a:solidFill>
                  <a:schemeClr val="tx1">
                    <a:lumMod val="85000"/>
                    <a:lumOff val="15000"/>
                  </a:schemeClr>
                </a:solidFill>
                <a:latin typeface=""/>
                <a:cs typeface="Carlito"/>
              </a:rPr>
              <a:t>with </a:t>
            </a:r>
            <a:r>
              <a:rPr lang="en-US" sz="2200" dirty="0">
                <a:solidFill>
                  <a:schemeClr val="tx1">
                    <a:lumMod val="85000"/>
                    <a:lumOff val="15000"/>
                  </a:schemeClr>
                </a:solidFill>
                <a:latin typeface=""/>
                <a:cs typeface="Carlito"/>
              </a:rPr>
              <a:t>a </a:t>
            </a:r>
            <a:r>
              <a:rPr lang="en-US" sz="2200" spc="-5" dirty="0">
                <a:solidFill>
                  <a:schemeClr val="tx1">
                    <a:lumMod val="85000"/>
                    <a:lumOff val="15000"/>
                  </a:schemeClr>
                </a:solidFill>
                <a:latin typeface=""/>
                <a:cs typeface="Carlito"/>
              </a:rPr>
              <a:t>value of </a:t>
            </a:r>
            <a:r>
              <a:rPr lang="en-US" sz="2200" dirty="0">
                <a:solidFill>
                  <a:schemeClr val="tx1">
                    <a:lumMod val="85000"/>
                    <a:lumOff val="15000"/>
                  </a:schemeClr>
                </a:solidFill>
                <a:latin typeface=""/>
                <a:cs typeface="Carlito"/>
              </a:rPr>
              <a:t>1 </a:t>
            </a:r>
            <a:r>
              <a:rPr lang="en-US" sz="2200" spc="-5" dirty="0">
                <a:solidFill>
                  <a:schemeClr val="tx1">
                    <a:lumMod val="85000"/>
                    <a:lumOff val="15000"/>
                  </a:schemeClr>
                </a:solidFill>
                <a:latin typeface=""/>
                <a:cs typeface="Carlito"/>
              </a:rPr>
              <a:t>if </a:t>
            </a:r>
            <a:r>
              <a:rPr lang="en-US" sz="2200" dirty="0">
                <a:solidFill>
                  <a:schemeClr val="tx1">
                    <a:lumMod val="85000"/>
                    <a:lumOff val="15000"/>
                  </a:schemeClr>
                </a:solidFill>
                <a:latin typeface=""/>
                <a:cs typeface="Carlito"/>
              </a:rPr>
              <a:t>‘Mission </a:t>
            </a:r>
            <a:r>
              <a:rPr lang="en-US" sz="2200" spc="-5" dirty="0">
                <a:solidFill>
                  <a:schemeClr val="tx1">
                    <a:lumMod val="85000"/>
                    <a:lumOff val="15000"/>
                  </a:schemeClr>
                </a:solidFill>
                <a:latin typeface=""/>
                <a:cs typeface="Carlito"/>
              </a:rPr>
              <a:t>Outcome’ is </a:t>
            </a:r>
            <a:r>
              <a:rPr lang="en-US" sz="2200" spc="-30" dirty="0">
                <a:solidFill>
                  <a:schemeClr val="tx1">
                    <a:lumMod val="85000"/>
                    <a:lumOff val="15000"/>
                  </a:schemeClr>
                </a:solidFill>
                <a:latin typeface=""/>
                <a:cs typeface="Carlito"/>
              </a:rPr>
              <a:t>True </a:t>
            </a:r>
            <a:r>
              <a:rPr lang="en-US" sz="2200" dirty="0">
                <a:solidFill>
                  <a:schemeClr val="tx1">
                    <a:lumMod val="85000"/>
                    <a:lumOff val="15000"/>
                  </a:schemeClr>
                </a:solidFill>
                <a:latin typeface=""/>
                <a:cs typeface="Carlito"/>
              </a:rPr>
              <a:t>and 0 </a:t>
            </a:r>
            <a:r>
              <a:rPr lang="en-US" sz="2200" spc="-5" dirty="0">
                <a:solidFill>
                  <a:schemeClr val="tx1">
                    <a:lumMod val="85000"/>
                    <a:lumOff val="15000"/>
                  </a:schemeClr>
                </a:solidFill>
                <a:latin typeface=""/>
                <a:cs typeface="Carlito"/>
              </a:rPr>
              <a:t>otherwise.</a:t>
            </a:r>
          </a:p>
          <a:p>
            <a:pPr marL="0" marR="5080" indent="0">
              <a:lnSpc>
                <a:spcPct val="150000"/>
              </a:lnSpc>
              <a:spcBef>
                <a:spcPts val="290"/>
              </a:spcBef>
              <a:buNone/>
            </a:pPr>
            <a:r>
              <a:rPr lang="en-US" sz="2200" b="1" spc="-20" dirty="0">
                <a:solidFill>
                  <a:schemeClr val="tx1">
                    <a:lumMod val="85000"/>
                    <a:lumOff val="15000"/>
                  </a:schemeClr>
                </a:solidFill>
                <a:uFill>
                  <a:solidFill>
                    <a:srgbClr val="404040"/>
                  </a:solidFill>
                </a:uFill>
                <a:latin typeface=""/>
                <a:cs typeface="Carlito"/>
              </a:rPr>
              <a:t>Value </a:t>
            </a:r>
            <a:r>
              <a:rPr lang="en-US" sz="2200" b="1" dirty="0">
                <a:solidFill>
                  <a:schemeClr val="tx1">
                    <a:lumMod val="85000"/>
                    <a:lumOff val="15000"/>
                  </a:schemeClr>
                </a:solidFill>
                <a:uFill>
                  <a:solidFill>
                    <a:srgbClr val="404040"/>
                  </a:solidFill>
                </a:uFill>
                <a:latin typeface=""/>
                <a:cs typeface="Carlito"/>
              </a:rPr>
              <a:t>Mapping:</a:t>
            </a:r>
            <a:endParaRPr lang="en-US" sz="2200" b="1" dirty="0">
              <a:solidFill>
                <a:schemeClr val="tx1">
                  <a:lumMod val="85000"/>
                  <a:lumOff val="15000"/>
                </a:schemeClr>
              </a:solidFill>
              <a:latin typeface=""/>
              <a:cs typeface="Carlito"/>
            </a:endParaRPr>
          </a:p>
          <a:p>
            <a:pPr marL="0" indent="0">
              <a:lnSpc>
                <a:spcPct val="100000"/>
              </a:lnSpc>
              <a:spcBef>
                <a:spcPts val="1275"/>
              </a:spcBef>
              <a:buNone/>
            </a:pPr>
            <a:r>
              <a:rPr lang="en-US" sz="2200" spc="-30" dirty="0">
                <a:solidFill>
                  <a:schemeClr val="tx1">
                    <a:lumMod val="85000"/>
                    <a:lumOff val="15000"/>
                  </a:schemeClr>
                </a:solidFill>
                <a:latin typeface=""/>
                <a:cs typeface="Carlito"/>
              </a:rPr>
              <a:t>True </a:t>
            </a:r>
            <a:r>
              <a:rPr lang="en-US" sz="2200" dirty="0">
                <a:solidFill>
                  <a:schemeClr val="tx1">
                    <a:lumMod val="85000"/>
                    <a:lumOff val="15000"/>
                  </a:schemeClr>
                </a:solidFill>
                <a:latin typeface=""/>
                <a:cs typeface="Carlito"/>
              </a:rPr>
              <a:t>ASDS, </a:t>
            </a:r>
            <a:r>
              <a:rPr lang="en-US" sz="2200" spc="-30" dirty="0">
                <a:solidFill>
                  <a:schemeClr val="tx1">
                    <a:lumMod val="85000"/>
                    <a:lumOff val="15000"/>
                  </a:schemeClr>
                </a:solidFill>
                <a:latin typeface=""/>
                <a:cs typeface="Carlito"/>
              </a:rPr>
              <a:t>True </a:t>
            </a:r>
            <a:r>
              <a:rPr lang="en-US" sz="2200" spc="-10" dirty="0">
                <a:solidFill>
                  <a:schemeClr val="tx1">
                    <a:lumMod val="85000"/>
                    <a:lumOff val="15000"/>
                  </a:schemeClr>
                </a:solidFill>
                <a:latin typeface=""/>
                <a:cs typeface="Carlito"/>
              </a:rPr>
              <a:t>RTLS, </a:t>
            </a:r>
            <a:r>
              <a:rPr lang="en-US" sz="2200" dirty="0">
                <a:solidFill>
                  <a:schemeClr val="tx1">
                    <a:lumMod val="85000"/>
                    <a:lumOff val="15000"/>
                  </a:schemeClr>
                </a:solidFill>
                <a:latin typeface=""/>
                <a:cs typeface="Carlito"/>
              </a:rPr>
              <a:t>&amp; </a:t>
            </a:r>
            <a:r>
              <a:rPr lang="en-US" sz="2200" spc="-30" dirty="0">
                <a:solidFill>
                  <a:schemeClr val="tx1">
                    <a:lumMod val="85000"/>
                    <a:lumOff val="15000"/>
                  </a:schemeClr>
                </a:solidFill>
                <a:latin typeface=""/>
                <a:cs typeface="Carlito"/>
              </a:rPr>
              <a:t>True </a:t>
            </a:r>
            <a:r>
              <a:rPr lang="en-US" sz="2200" dirty="0">
                <a:solidFill>
                  <a:schemeClr val="tx1">
                    <a:lumMod val="85000"/>
                    <a:lumOff val="15000"/>
                  </a:schemeClr>
                </a:solidFill>
                <a:latin typeface=""/>
                <a:cs typeface="Carlito"/>
              </a:rPr>
              <a:t>Ocean – </a:t>
            </a:r>
            <a:r>
              <a:rPr lang="en-US" sz="2200" spc="-10" dirty="0">
                <a:solidFill>
                  <a:schemeClr val="tx1">
                    <a:lumMod val="85000"/>
                    <a:lumOff val="15000"/>
                  </a:schemeClr>
                </a:solidFill>
                <a:latin typeface=""/>
                <a:cs typeface="Carlito"/>
              </a:rPr>
              <a:t>set to </a:t>
            </a:r>
            <a:r>
              <a:rPr lang="en-US" sz="2200" spc="-5" dirty="0">
                <a:solidFill>
                  <a:schemeClr val="tx1">
                    <a:lumMod val="85000"/>
                    <a:lumOff val="15000"/>
                  </a:schemeClr>
                </a:solidFill>
                <a:latin typeface=""/>
                <a:cs typeface="Carlito"/>
              </a:rPr>
              <a:t>-&gt;</a:t>
            </a:r>
            <a:r>
              <a:rPr lang="en-US" sz="2200" spc="-80"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1</a:t>
            </a:r>
          </a:p>
          <a:p>
            <a:pPr marL="0" indent="0">
              <a:lnSpc>
                <a:spcPct val="100000"/>
              </a:lnSpc>
              <a:spcBef>
                <a:spcPts val="1200"/>
              </a:spcBef>
              <a:buNone/>
            </a:pPr>
            <a:r>
              <a:rPr lang="en-US" sz="2200" dirty="0">
                <a:solidFill>
                  <a:schemeClr val="tx1">
                    <a:lumMod val="85000"/>
                    <a:lumOff val="15000"/>
                  </a:schemeClr>
                </a:solidFill>
                <a:latin typeface=""/>
                <a:cs typeface="Carlito"/>
              </a:rPr>
              <a:t>None None, </a:t>
            </a:r>
            <a:r>
              <a:rPr lang="en-US" sz="2200" spc="-15" dirty="0">
                <a:solidFill>
                  <a:schemeClr val="tx1">
                    <a:lumMod val="85000"/>
                    <a:lumOff val="15000"/>
                  </a:schemeClr>
                </a:solidFill>
                <a:latin typeface=""/>
                <a:cs typeface="Carlito"/>
              </a:rPr>
              <a:t>False </a:t>
            </a:r>
            <a:r>
              <a:rPr lang="en-US" sz="2200" dirty="0">
                <a:solidFill>
                  <a:schemeClr val="tx1">
                    <a:lumMod val="85000"/>
                    <a:lumOff val="15000"/>
                  </a:schemeClr>
                </a:solidFill>
                <a:latin typeface=""/>
                <a:cs typeface="Carlito"/>
              </a:rPr>
              <a:t>ASDS, None ASDS, </a:t>
            </a:r>
            <a:r>
              <a:rPr lang="en-US" sz="2200" spc="-15" dirty="0">
                <a:solidFill>
                  <a:schemeClr val="tx1">
                    <a:lumMod val="85000"/>
                    <a:lumOff val="15000"/>
                  </a:schemeClr>
                </a:solidFill>
                <a:latin typeface=""/>
                <a:cs typeface="Carlito"/>
              </a:rPr>
              <a:t>False </a:t>
            </a:r>
            <a:r>
              <a:rPr lang="en-US" sz="2200" dirty="0">
                <a:solidFill>
                  <a:schemeClr val="tx1">
                    <a:lumMod val="85000"/>
                    <a:lumOff val="15000"/>
                  </a:schemeClr>
                </a:solidFill>
                <a:latin typeface=""/>
                <a:cs typeface="Carlito"/>
              </a:rPr>
              <a:t>Ocean, </a:t>
            </a:r>
            <a:r>
              <a:rPr lang="en-US" sz="2200" spc="-15" dirty="0">
                <a:solidFill>
                  <a:schemeClr val="tx1">
                    <a:lumMod val="85000"/>
                    <a:lumOff val="15000"/>
                  </a:schemeClr>
                </a:solidFill>
                <a:latin typeface=""/>
                <a:cs typeface="Carlito"/>
              </a:rPr>
              <a:t>False </a:t>
            </a:r>
            <a:r>
              <a:rPr lang="en-US" sz="2200" spc="-10" dirty="0">
                <a:solidFill>
                  <a:schemeClr val="tx1">
                    <a:lumMod val="85000"/>
                    <a:lumOff val="15000"/>
                  </a:schemeClr>
                </a:solidFill>
                <a:latin typeface=""/>
                <a:cs typeface="Carlito"/>
              </a:rPr>
              <a:t>RTLS </a:t>
            </a:r>
            <a:r>
              <a:rPr lang="en-US" sz="2200" dirty="0">
                <a:solidFill>
                  <a:schemeClr val="tx1">
                    <a:lumMod val="85000"/>
                    <a:lumOff val="15000"/>
                  </a:schemeClr>
                </a:solidFill>
                <a:latin typeface=""/>
                <a:cs typeface="Carlito"/>
              </a:rPr>
              <a:t>– </a:t>
            </a:r>
            <a:r>
              <a:rPr lang="en-US" sz="2200" spc="-10" dirty="0">
                <a:solidFill>
                  <a:schemeClr val="tx1">
                    <a:lumMod val="85000"/>
                    <a:lumOff val="15000"/>
                  </a:schemeClr>
                </a:solidFill>
                <a:latin typeface=""/>
                <a:cs typeface="Carlito"/>
              </a:rPr>
              <a:t>set to </a:t>
            </a:r>
            <a:r>
              <a:rPr lang="en-US" sz="2200" spc="-5" dirty="0">
                <a:solidFill>
                  <a:schemeClr val="tx1">
                    <a:lumMod val="85000"/>
                    <a:lumOff val="15000"/>
                  </a:schemeClr>
                </a:solidFill>
                <a:latin typeface=""/>
                <a:cs typeface="Carlito"/>
              </a:rPr>
              <a:t>-&gt;</a:t>
            </a:r>
            <a:r>
              <a:rPr lang="en-US" sz="2200" spc="-105" dirty="0">
                <a:solidFill>
                  <a:schemeClr val="tx1">
                    <a:lumMod val="85000"/>
                    <a:lumOff val="15000"/>
                  </a:schemeClr>
                </a:solidFill>
                <a:latin typeface=""/>
                <a:cs typeface="Carlito"/>
              </a:rPr>
              <a:t> </a:t>
            </a:r>
            <a:r>
              <a:rPr lang="en-US" sz="2200" dirty="0">
                <a:solidFill>
                  <a:schemeClr val="tx1">
                    <a:lumMod val="85000"/>
                    <a:lumOff val="15000"/>
                  </a:schemeClr>
                </a:solidFill>
                <a:latin typeface=""/>
                <a:cs typeface="Carlito"/>
              </a:rPr>
              <a:t>0</a:t>
            </a:r>
          </a:p>
          <a:p>
            <a:pPr marL="0" indent="0">
              <a:lnSpc>
                <a:spcPct val="100000"/>
              </a:lnSpc>
              <a:spcBef>
                <a:spcPts val="1200"/>
              </a:spcBef>
              <a:buNone/>
            </a:pPr>
            <a:r>
              <a:rPr lang="en-US" sz="2200" b="1" dirty="0">
                <a:solidFill>
                  <a:schemeClr val="tx1">
                    <a:lumMod val="85000"/>
                    <a:lumOff val="15000"/>
                  </a:schemeClr>
                </a:solidFill>
                <a:latin typeface=""/>
                <a:cs typeface="Carlito"/>
              </a:rPr>
              <a:t>GitHub URL:</a:t>
            </a:r>
          </a:p>
          <a:p>
            <a:pPr marL="0" indent="0">
              <a:lnSpc>
                <a:spcPct val="100000"/>
              </a:lnSpc>
              <a:spcBef>
                <a:spcPts val="1200"/>
              </a:spcBef>
              <a:buNone/>
            </a:pPr>
            <a:r>
              <a:rPr lang="en-US" sz="2200" b="1" dirty="0">
                <a:solidFill>
                  <a:schemeClr val="tx1">
                    <a:lumMod val="85000"/>
                    <a:lumOff val="15000"/>
                  </a:schemeClr>
                </a:solidFill>
                <a:latin typeface=""/>
                <a:cs typeface="Carlito"/>
                <a:hlinkClick r:id="rId3"/>
              </a:rPr>
              <a:t>https://github.com/sankhan/IBM-capston-/blob/main/jupyter-labs-webscraping%20(1)%20(1).ipynb</a:t>
            </a:r>
            <a:endParaRPr lang="en-US" sz="2200" b="1" dirty="0">
              <a:solidFill>
                <a:schemeClr val="tx1">
                  <a:lumMod val="85000"/>
                  <a:lumOff val="15000"/>
                </a:schemeClr>
              </a:solidFill>
              <a:latin typeface=""/>
              <a:cs typeface="Carlito"/>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9433"/>
            <a:ext cx="10515600" cy="4887778"/>
          </a:xfrm>
          <a:prstGeom prst="rect">
            <a:avLst/>
          </a:prstGeom>
        </p:spPr>
        <p:txBody>
          <a:bodyPr lIns="91440" tIns="45720" rIns="91440" bIns="45720" anchor="t"/>
          <a:lstStyle/>
          <a:p>
            <a:pPr marL="0" marR="556260" indent="0">
              <a:lnSpc>
                <a:spcPts val="2210"/>
              </a:lnSpc>
              <a:spcBef>
                <a:spcPts val="335"/>
              </a:spcBef>
              <a:buNone/>
            </a:pPr>
            <a:r>
              <a:rPr lang="en-US" sz="2200" spc="-20" dirty="0">
                <a:solidFill>
                  <a:schemeClr val="tx1">
                    <a:lumMod val="85000"/>
                    <a:lumOff val="15000"/>
                  </a:schemeClr>
                </a:solidFill>
                <a:latin typeface=""/>
                <a:cs typeface="Carlito"/>
              </a:rPr>
              <a:t>Exploratory </a:t>
            </a:r>
            <a:r>
              <a:rPr lang="en-US" sz="2200" spc="-25" dirty="0">
                <a:solidFill>
                  <a:schemeClr val="tx1">
                    <a:lumMod val="85000"/>
                    <a:lumOff val="15000"/>
                  </a:schemeClr>
                </a:solidFill>
                <a:latin typeface=""/>
                <a:cs typeface="Carlito"/>
              </a:rPr>
              <a:t>Data </a:t>
            </a:r>
            <a:r>
              <a:rPr lang="en-US" sz="2200" spc="-15" dirty="0">
                <a:solidFill>
                  <a:schemeClr val="tx1">
                    <a:lumMod val="85000"/>
                    <a:lumOff val="15000"/>
                  </a:schemeClr>
                </a:solidFill>
                <a:latin typeface=""/>
                <a:cs typeface="Carlito"/>
              </a:rPr>
              <a:t>Analysis </a:t>
            </a:r>
            <a:r>
              <a:rPr lang="en-US" sz="2200" spc="-20" dirty="0">
                <a:solidFill>
                  <a:schemeClr val="tx1">
                    <a:lumMod val="85000"/>
                    <a:lumOff val="15000"/>
                  </a:schemeClr>
                </a:solidFill>
                <a:latin typeface=""/>
                <a:cs typeface="Carlito"/>
              </a:rPr>
              <a:t>performed </a:t>
            </a:r>
            <a:r>
              <a:rPr lang="en-US" sz="2200" spc="-5" dirty="0">
                <a:solidFill>
                  <a:schemeClr val="tx1">
                    <a:lumMod val="85000"/>
                    <a:lumOff val="15000"/>
                  </a:schemeClr>
                </a:solidFill>
                <a:latin typeface=""/>
                <a:cs typeface="Carlito"/>
              </a:rPr>
              <a:t>on variables </a:t>
            </a:r>
            <a:r>
              <a:rPr lang="en-US" sz="2200" spc="-15" dirty="0">
                <a:solidFill>
                  <a:schemeClr val="tx1">
                    <a:lumMod val="85000"/>
                    <a:lumOff val="15000"/>
                  </a:schemeClr>
                </a:solidFill>
                <a:latin typeface=""/>
                <a:cs typeface="Carlito"/>
              </a:rPr>
              <a:t>Flight </a:t>
            </a:r>
            <a:r>
              <a:rPr lang="en-US" sz="2200" spc="-50" dirty="0">
                <a:solidFill>
                  <a:schemeClr val="tx1">
                    <a:lumMod val="85000"/>
                    <a:lumOff val="15000"/>
                  </a:schemeClr>
                </a:solidFill>
                <a:latin typeface=""/>
                <a:cs typeface="Carlito"/>
              </a:rPr>
              <a:t>Number, </a:t>
            </a:r>
            <a:r>
              <a:rPr lang="en-US" sz="2200" spc="-25" dirty="0">
                <a:solidFill>
                  <a:schemeClr val="tx1">
                    <a:lumMod val="85000"/>
                    <a:lumOff val="15000"/>
                  </a:schemeClr>
                </a:solidFill>
                <a:latin typeface=""/>
                <a:cs typeface="Carlito"/>
              </a:rPr>
              <a:t>Payload </a:t>
            </a:r>
            <a:r>
              <a:rPr lang="en-US" sz="2200" dirty="0">
                <a:solidFill>
                  <a:schemeClr val="tx1">
                    <a:lumMod val="85000"/>
                    <a:lumOff val="15000"/>
                  </a:schemeClr>
                </a:solidFill>
                <a:latin typeface=""/>
                <a:cs typeface="Carlito"/>
              </a:rPr>
              <a:t>Mass, </a:t>
            </a:r>
            <a:r>
              <a:rPr lang="en-US" sz="2200" spc="-5" dirty="0">
                <a:solidFill>
                  <a:schemeClr val="tx1">
                    <a:lumMod val="85000"/>
                    <a:lumOff val="15000"/>
                  </a:schemeClr>
                </a:solidFill>
                <a:latin typeface=""/>
                <a:cs typeface="Carlito"/>
              </a:rPr>
              <a:t>Launch </a:t>
            </a:r>
            <a:r>
              <a:rPr lang="en-US" sz="2200" spc="-15" dirty="0">
                <a:solidFill>
                  <a:schemeClr val="tx1">
                    <a:lumMod val="85000"/>
                    <a:lumOff val="15000"/>
                  </a:schemeClr>
                </a:solidFill>
                <a:latin typeface=""/>
                <a:cs typeface="Carlito"/>
              </a:rPr>
              <a:t>Site,  </a:t>
            </a:r>
            <a:r>
              <a:rPr lang="en-US" sz="2200" spc="-5" dirty="0">
                <a:solidFill>
                  <a:schemeClr val="tx1">
                    <a:lumMod val="85000"/>
                    <a:lumOff val="15000"/>
                  </a:schemeClr>
                </a:solidFill>
                <a:latin typeface=""/>
                <a:cs typeface="Carlito"/>
              </a:rPr>
              <a:t>Orbit, Class </a:t>
            </a:r>
            <a:r>
              <a:rPr lang="en-US" sz="2200" dirty="0">
                <a:solidFill>
                  <a:schemeClr val="tx1">
                    <a:lumMod val="85000"/>
                    <a:lumOff val="15000"/>
                  </a:schemeClr>
                </a:solidFill>
                <a:latin typeface=""/>
                <a:cs typeface="Carlito"/>
              </a:rPr>
              <a:t>and</a:t>
            </a:r>
            <a:r>
              <a:rPr lang="en-US" sz="2200" spc="-45" dirty="0">
                <a:solidFill>
                  <a:schemeClr val="tx1">
                    <a:lumMod val="85000"/>
                    <a:lumOff val="15000"/>
                  </a:schemeClr>
                </a:solidFill>
                <a:latin typeface=""/>
                <a:cs typeface="Carlito"/>
              </a:rPr>
              <a:t> </a:t>
            </a:r>
            <a:r>
              <a:rPr lang="en-US" sz="2200" spc="-130" dirty="0">
                <a:solidFill>
                  <a:schemeClr val="tx1">
                    <a:lumMod val="85000"/>
                    <a:lumOff val="15000"/>
                  </a:schemeClr>
                </a:solidFill>
                <a:latin typeface=""/>
                <a:cs typeface="Carlito"/>
              </a:rPr>
              <a:t>Year.</a:t>
            </a:r>
            <a:endParaRPr lang="en-US" sz="2200" dirty="0">
              <a:solidFill>
                <a:schemeClr val="tx1">
                  <a:lumMod val="85000"/>
                  <a:lumOff val="15000"/>
                </a:schemeClr>
              </a:solidFill>
              <a:latin typeface=""/>
              <a:cs typeface="Carlito"/>
            </a:endParaRPr>
          </a:p>
          <a:p>
            <a:pPr marL="0" indent="0">
              <a:lnSpc>
                <a:spcPct val="100000"/>
              </a:lnSpc>
              <a:spcBef>
                <a:spcPts val="1050"/>
              </a:spcBef>
              <a:buNone/>
            </a:pPr>
            <a:r>
              <a:rPr lang="en-US" sz="2200" b="1" spc="-5" dirty="0">
                <a:solidFill>
                  <a:schemeClr val="tx1">
                    <a:lumMod val="85000"/>
                    <a:lumOff val="15000"/>
                  </a:schemeClr>
                </a:solidFill>
                <a:uFill>
                  <a:solidFill>
                    <a:srgbClr val="404040"/>
                  </a:solidFill>
                </a:uFill>
                <a:latin typeface=""/>
                <a:cs typeface="Carlito"/>
              </a:rPr>
              <a:t>Plots</a:t>
            </a:r>
            <a:r>
              <a:rPr lang="en-US" sz="2200" b="1" spc="-55" dirty="0">
                <a:solidFill>
                  <a:schemeClr val="tx1">
                    <a:lumMod val="85000"/>
                    <a:lumOff val="15000"/>
                  </a:schemeClr>
                </a:solidFill>
                <a:uFill>
                  <a:solidFill>
                    <a:srgbClr val="404040"/>
                  </a:solidFill>
                </a:uFill>
                <a:latin typeface=""/>
                <a:cs typeface="Carlito"/>
              </a:rPr>
              <a:t> </a:t>
            </a:r>
            <a:r>
              <a:rPr lang="en-US" sz="2200" b="1" spc="-5" dirty="0">
                <a:solidFill>
                  <a:schemeClr val="tx1">
                    <a:lumMod val="85000"/>
                    <a:lumOff val="15000"/>
                  </a:schemeClr>
                </a:solidFill>
                <a:uFill>
                  <a:solidFill>
                    <a:srgbClr val="404040"/>
                  </a:solidFill>
                </a:uFill>
                <a:latin typeface=""/>
                <a:cs typeface="Carlito"/>
              </a:rPr>
              <a:t>Used:</a:t>
            </a:r>
            <a:endParaRPr lang="en-US" sz="2200" b="1" dirty="0">
              <a:solidFill>
                <a:schemeClr val="tx1">
                  <a:lumMod val="85000"/>
                  <a:lumOff val="15000"/>
                </a:schemeClr>
              </a:solidFill>
              <a:latin typeface=""/>
              <a:cs typeface="Carlito"/>
            </a:endParaRPr>
          </a:p>
          <a:p>
            <a:pPr marL="0" marR="405765" indent="0">
              <a:lnSpc>
                <a:spcPts val="2210"/>
              </a:lnSpc>
              <a:spcBef>
                <a:spcPts val="1430"/>
              </a:spcBef>
              <a:buNone/>
            </a:pPr>
            <a:r>
              <a:rPr lang="en-US" sz="2200" spc="-15" dirty="0">
                <a:solidFill>
                  <a:schemeClr val="tx1">
                    <a:lumMod val="85000"/>
                    <a:lumOff val="15000"/>
                  </a:schemeClr>
                </a:solidFill>
                <a:latin typeface=""/>
                <a:cs typeface="Carlito"/>
              </a:rPr>
              <a:t>Flight </a:t>
            </a:r>
            <a:r>
              <a:rPr lang="en-US" sz="2200" dirty="0">
                <a:solidFill>
                  <a:schemeClr val="tx1">
                    <a:lumMod val="85000"/>
                    <a:lumOff val="15000"/>
                  </a:schemeClr>
                </a:solidFill>
                <a:latin typeface=""/>
                <a:cs typeface="Carlito"/>
              </a:rPr>
              <a:t>Number </a:t>
            </a:r>
            <a:r>
              <a:rPr lang="en-US" sz="2200" spc="-20" dirty="0">
                <a:solidFill>
                  <a:schemeClr val="tx1">
                    <a:lumMod val="85000"/>
                    <a:lumOff val="15000"/>
                  </a:schemeClr>
                </a:solidFill>
                <a:latin typeface=""/>
                <a:cs typeface="Carlito"/>
              </a:rPr>
              <a:t>vs. </a:t>
            </a:r>
            <a:r>
              <a:rPr lang="en-US" sz="2200" spc="-25" dirty="0">
                <a:solidFill>
                  <a:schemeClr val="tx1">
                    <a:lumMod val="85000"/>
                    <a:lumOff val="15000"/>
                  </a:schemeClr>
                </a:solidFill>
                <a:latin typeface=""/>
                <a:cs typeface="Carlito"/>
              </a:rPr>
              <a:t>Payload </a:t>
            </a:r>
            <a:r>
              <a:rPr lang="en-US" sz="2200" dirty="0">
                <a:solidFill>
                  <a:schemeClr val="tx1">
                    <a:lumMod val="85000"/>
                    <a:lumOff val="15000"/>
                  </a:schemeClr>
                </a:solidFill>
                <a:latin typeface=""/>
                <a:cs typeface="Carlito"/>
              </a:rPr>
              <a:t>Mass, </a:t>
            </a:r>
            <a:r>
              <a:rPr lang="en-US" sz="2200" spc="-10" dirty="0">
                <a:solidFill>
                  <a:schemeClr val="tx1">
                    <a:lumMod val="85000"/>
                    <a:lumOff val="15000"/>
                  </a:schemeClr>
                </a:solidFill>
                <a:latin typeface=""/>
                <a:cs typeface="Carlito"/>
              </a:rPr>
              <a:t>Flight </a:t>
            </a:r>
            <a:r>
              <a:rPr lang="en-US" sz="2200" dirty="0">
                <a:solidFill>
                  <a:schemeClr val="tx1">
                    <a:lumMod val="85000"/>
                    <a:lumOff val="15000"/>
                  </a:schemeClr>
                </a:solidFill>
                <a:latin typeface=""/>
                <a:cs typeface="Carlito"/>
              </a:rPr>
              <a:t>Number </a:t>
            </a:r>
            <a:r>
              <a:rPr lang="en-US" sz="2200" spc="-20" dirty="0">
                <a:solidFill>
                  <a:schemeClr val="tx1">
                    <a:lumMod val="85000"/>
                    <a:lumOff val="15000"/>
                  </a:schemeClr>
                </a:solidFill>
                <a:latin typeface=""/>
                <a:cs typeface="Carlito"/>
              </a:rPr>
              <a:t>vs. </a:t>
            </a:r>
            <a:r>
              <a:rPr lang="en-US" sz="2200" spc="-5" dirty="0">
                <a:solidFill>
                  <a:schemeClr val="tx1">
                    <a:lumMod val="85000"/>
                    <a:lumOff val="15000"/>
                  </a:schemeClr>
                </a:solidFill>
                <a:latin typeface=""/>
                <a:cs typeface="Carlito"/>
              </a:rPr>
              <a:t>Launch </a:t>
            </a:r>
            <a:r>
              <a:rPr lang="en-US" sz="2200" spc="-15" dirty="0">
                <a:solidFill>
                  <a:schemeClr val="tx1">
                    <a:lumMod val="85000"/>
                    <a:lumOff val="15000"/>
                  </a:schemeClr>
                </a:solidFill>
                <a:latin typeface=""/>
                <a:cs typeface="Carlito"/>
              </a:rPr>
              <a:t>Site, </a:t>
            </a:r>
            <a:r>
              <a:rPr lang="en-US" sz="2200" spc="-25" dirty="0">
                <a:solidFill>
                  <a:schemeClr val="tx1">
                    <a:lumMod val="85000"/>
                    <a:lumOff val="15000"/>
                  </a:schemeClr>
                </a:solidFill>
                <a:latin typeface=""/>
                <a:cs typeface="Carlito"/>
              </a:rPr>
              <a:t>Payload </a:t>
            </a:r>
            <a:r>
              <a:rPr lang="en-US" sz="2200" dirty="0">
                <a:solidFill>
                  <a:schemeClr val="tx1">
                    <a:lumMod val="85000"/>
                    <a:lumOff val="15000"/>
                  </a:schemeClr>
                </a:solidFill>
                <a:latin typeface=""/>
                <a:cs typeface="Carlito"/>
              </a:rPr>
              <a:t>Mass </a:t>
            </a:r>
            <a:r>
              <a:rPr lang="en-US" sz="2200" spc="-20" dirty="0">
                <a:solidFill>
                  <a:schemeClr val="tx1">
                    <a:lumMod val="85000"/>
                    <a:lumOff val="15000"/>
                  </a:schemeClr>
                </a:solidFill>
                <a:latin typeface=""/>
                <a:cs typeface="Carlito"/>
              </a:rPr>
              <a:t>vs. </a:t>
            </a:r>
            <a:r>
              <a:rPr lang="en-US" sz="2200" spc="-5" dirty="0">
                <a:solidFill>
                  <a:schemeClr val="tx1">
                    <a:lumMod val="85000"/>
                    <a:lumOff val="15000"/>
                  </a:schemeClr>
                </a:solidFill>
                <a:latin typeface=""/>
                <a:cs typeface="Carlito"/>
              </a:rPr>
              <a:t>Launch </a:t>
            </a:r>
            <a:r>
              <a:rPr lang="en-US" sz="2200" spc="-15" dirty="0">
                <a:solidFill>
                  <a:schemeClr val="tx1">
                    <a:lumMod val="85000"/>
                    <a:lumOff val="15000"/>
                  </a:schemeClr>
                </a:solidFill>
                <a:latin typeface=""/>
                <a:cs typeface="Carlito"/>
              </a:rPr>
              <a:t>Site,  </a:t>
            </a:r>
            <a:r>
              <a:rPr lang="en-US" sz="2200" spc="-5" dirty="0">
                <a:solidFill>
                  <a:schemeClr val="tx1">
                    <a:lumMod val="85000"/>
                    <a:lumOff val="15000"/>
                  </a:schemeClr>
                </a:solidFill>
                <a:latin typeface=""/>
                <a:cs typeface="Carlito"/>
              </a:rPr>
              <a:t>Orbit </a:t>
            </a:r>
            <a:r>
              <a:rPr lang="en-US" sz="2200" spc="-20" dirty="0">
                <a:solidFill>
                  <a:schemeClr val="tx1">
                    <a:lumMod val="85000"/>
                    <a:lumOff val="15000"/>
                  </a:schemeClr>
                </a:solidFill>
                <a:latin typeface=""/>
                <a:cs typeface="Carlito"/>
              </a:rPr>
              <a:t>vs. </a:t>
            </a:r>
            <a:r>
              <a:rPr lang="en-US" sz="2200" dirty="0">
                <a:solidFill>
                  <a:schemeClr val="tx1">
                    <a:lumMod val="85000"/>
                    <a:lumOff val="15000"/>
                  </a:schemeClr>
                </a:solidFill>
                <a:latin typeface=""/>
                <a:cs typeface="Carlito"/>
              </a:rPr>
              <a:t>Success </a:t>
            </a:r>
            <a:r>
              <a:rPr lang="en-US" sz="2200" spc="-20" dirty="0">
                <a:solidFill>
                  <a:schemeClr val="tx1">
                    <a:lumMod val="85000"/>
                    <a:lumOff val="15000"/>
                  </a:schemeClr>
                </a:solidFill>
                <a:latin typeface=""/>
                <a:cs typeface="Carlito"/>
              </a:rPr>
              <a:t>Rate, </a:t>
            </a:r>
            <a:r>
              <a:rPr lang="en-US" sz="2200" spc="-10" dirty="0">
                <a:solidFill>
                  <a:schemeClr val="tx1">
                    <a:lumMod val="85000"/>
                    <a:lumOff val="15000"/>
                  </a:schemeClr>
                </a:solidFill>
                <a:latin typeface=""/>
                <a:cs typeface="Carlito"/>
              </a:rPr>
              <a:t>Flight </a:t>
            </a:r>
            <a:r>
              <a:rPr lang="en-US" sz="2200" dirty="0">
                <a:solidFill>
                  <a:schemeClr val="tx1">
                    <a:lumMod val="85000"/>
                    <a:lumOff val="15000"/>
                  </a:schemeClr>
                </a:solidFill>
                <a:latin typeface=""/>
                <a:cs typeface="Carlito"/>
              </a:rPr>
              <a:t>Number </a:t>
            </a:r>
            <a:r>
              <a:rPr lang="en-US" sz="2200" spc="-20" dirty="0">
                <a:solidFill>
                  <a:schemeClr val="tx1">
                    <a:lumMod val="85000"/>
                    <a:lumOff val="15000"/>
                  </a:schemeClr>
                </a:solidFill>
                <a:latin typeface=""/>
                <a:cs typeface="Carlito"/>
              </a:rPr>
              <a:t>vs. </a:t>
            </a:r>
            <a:r>
              <a:rPr lang="en-US" sz="2200" spc="-5" dirty="0">
                <a:solidFill>
                  <a:schemeClr val="tx1">
                    <a:lumMod val="85000"/>
                    <a:lumOff val="15000"/>
                  </a:schemeClr>
                </a:solidFill>
                <a:latin typeface=""/>
                <a:cs typeface="Carlito"/>
              </a:rPr>
              <a:t>Orbit, </a:t>
            </a:r>
            <a:r>
              <a:rPr lang="en-US" sz="2200" spc="-25" dirty="0">
                <a:solidFill>
                  <a:schemeClr val="tx1">
                    <a:lumMod val="85000"/>
                    <a:lumOff val="15000"/>
                  </a:schemeClr>
                </a:solidFill>
                <a:latin typeface=""/>
                <a:cs typeface="Carlito"/>
              </a:rPr>
              <a:t>Payload </a:t>
            </a:r>
            <a:r>
              <a:rPr lang="en-US" sz="2200" spc="-15" dirty="0">
                <a:solidFill>
                  <a:schemeClr val="tx1">
                    <a:lumMod val="85000"/>
                    <a:lumOff val="15000"/>
                  </a:schemeClr>
                </a:solidFill>
                <a:latin typeface=""/>
                <a:cs typeface="Carlito"/>
              </a:rPr>
              <a:t>vs </a:t>
            </a:r>
            <a:r>
              <a:rPr lang="en-US" sz="2200" spc="-5" dirty="0">
                <a:solidFill>
                  <a:schemeClr val="tx1">
                    <a:lumMod val="85000"/>
                    <a:lumOff val="15000"/>
                  </a:schemeClr>
                </a:solidFill>
                <a:latin typeface=""/>
                <a:cs typeface="Carlito"/>
              </a:rPr>
              <a:t>Orbit, </a:t>
            </a:r>
            <a:r>
              <a:rPr lang="en-US" sz="2200" dirty="0">
                <a:solidFill>
                  <a:schemeClr val="tx1">
                    <a:lumMod val="85000"/>
                    <a:lumOff val="15000"/>
                  </a:schemeClr>
                </a:solidFill>
                <a:latin typeface=""/>
                <a:cs typeface="Carlito"/>
              </a:rPr>
              <a:t>and Success </a:t>
            </a:r>
            <a:r>
              <a:rPr lang="en-US" sz="2200" spc="-60" dirty="0">
                <a:solidFill>
                  <a:schemeClr val="tx1">
                    <a:lumMod val="85000"/>
                    <a:lumOff val="15000"/>
                  </a:schemeClr>
                </a:solidFill>
                <a:latin typeface=""/>
                <a:cs typeface="Carlito"/>
              </a:rPr>
              <a:t>Yearly</a:t>
            </a:r>
            <a:r>
              <a:rPr lang="en-US" sz="2200" spc="70" dirty="0">
                <a:solidFill>
                  <a:schemeClr val="tx1">
                    <a:lumMod val="85000"/>
                    <a:lumOff val="15000"/>
                  </a:schemeClr>
                </a:solidFill>
                <a:latin typeface=""/>
                <a:cs typeface="Carlito"/>
              </a:rPr>
              <a:t> </a:t>
            </a:r>
            <a:r>
              <a:rPr lang="en-US" sz="2200" spc="-60" dirty="0">
                <a:solidFill>
                  <a:schemeClr val="tx1">
                    <a:lumMod val="85000"/>
                    <a:lumOff val="15000"/>
                  </a:schemeClr>
                </a:solidFill>
                <a:latin typeface=""/>
                <a:cs typeface="Carlito"/>
              </a:rPr>
              <a:t>Trend</a:t>
            </a:r>
            <a:endParaRPr lang="en-US" sz="2200" dirty="0">
              <a:solidFill>
                <a:schemeClr val="tx1">
                  <a:lumMod val="85000"/>
                  <a:lumOff val="15000"/>
                </a:schemeClr>
              </a:solidFill>
              <a:latin typeface=""/>
              <a:cs typeface="Carlito"/>
            </a:endParaRPr>
          </a:p>
          <a:p>
            <a:pPr marL="0" indent="0">
              <a:lnSpc>
                <a:spcPts val="2300"/>
              </a:lnSpc>
              <a:spcBef>
                <a:spcPts val="1160"/>
              </a:spcBef>
              <a:buNone/>
            </a:pPr>
            <a:r>
              <a:rPr lang="en-US" sz="2200" spc="-25" dirty="0">
                <a:solidFill>
                  <a:schemeClr val="tx1">
                    <a:lumMod val="85000"/>
                    <a:lumOff val="15000"/>
                  </a:schemeClr>
                </a:solidFill>
                <a:latin typeface=""/>
                <a:cs typeface="Carlito"/>
              </a:rPr>
              <a:t>Scatter </a:t>
            </a:r>
            <a:r>
              <a:rPr lang="en-US" sz="2200" spc="-5" dirty="0">
                <a:solidFill>
                  <a:schemeClr val="tx1">
                    <a:lumMod val="85000"/>
                    <a:lumOff val="15000"/>
                  </a:schemeClr>
                </a:solidFill>
                <a:latin typeface=""/>
                <a:cs typeface="Carlito"/>
              </a:rPr>
              <a:t>plots, line </a:t>
            </a:r>
            <a:r>
              <a:rPr lang="en-US" sz="2200" dirty="0">
                <a:solidFill>
                  <a:schemeClr val="tx1">
                    <a:lumMod val="85000"/>
                    <a:lumOff val="15000"/>
                  </a:schemeClr>
                </a:solidFill>
                <a:latin typeface=""/>
                <a:cs typeface="Carlito"/>
              </a:rPr>
              <a:t>charts, and </a:t>
            </a:r>
            <a:r>
              <a:rPr lang="en-US" sz="2200" spc="-5" dirty="0">
                <a:solidFill>
                  <a:schemeClr val="tx1">
                    <a:lumMod val="85000"/>
                    <a:lumOff val="15000"/>
                  </a:schemeClr>
                </a:solidFill>
                <a:latin typeface=""/>
                <a:cs typeface="Carlito"/>
              </a:rPr>
              <a:t>bar plots </a:t>
            </a:r>
            <a:r>
              <a:rPr lang="en-US" sz="2200" spc="-20" dirty="0">
                <a:solidFill>
                  <a:schemeClr val="tx1">
                    <a:lumMod val="85000"/>
                    <a:lumOff val="15000"/>
                  </a:schemeClr>
                </a:solidFill>
                <a:latin typeface=""/>
                <a:cs typeface="Carlito"/>
              </a:rPr>
              <a:t>were </a:t>
            </a:r>
            <a:r>
              <a:rPr lang="en-US" sz="2200" spc="-5" dirty="0">
                <a:solidFill>
                  <a:schemeClr val="tx1">
                    <a:lumMod val="85000"/>
                    <a:lumOff val="15000"/>
                  </a:schemeClr>
                </a:solidFill>
                <a:latin typeface=""/>
                <a:cs typeface="Carlito"/>
              </a:rPr>
              <a:t>used </a:t>
            </a:r>
            <a:r>
              <a:rPr lang="en-US" sz="2200" spc="-20" dirty="0">
                <a:solidFill>
                  <a:schemeClr val="tx1">
                    <a:lumMod val="85000"/>
                    <a:lumOff val="15000"/>
                  </a:schemeClr>
                </a:solidFill>
                <a:latin typeface=""/>
                <a:cs typeface="Carlito"/>
              </a:rPr>
              <a:t>to compare </a:t>
            </a:r>
            <a:r>
              <a:rPr lang="en-US" sz="2200" spc="-5" dirty="0">
                <a:solidFill>
                  <a:schemeClr val="tx1">
                    <a:lumMod val="85000"/>
                    <a:lumOff val="15000"/>
                  </a:schemeClr>
                </a:solidFill>
                <a:latin typeface=""/>
                <a:cs typeface="Carlito"/>
              </a:rPr>
              <a:t>relationships between variables</a:t>
            </a:r>
            <a:r>
              <a:rPr lang="en-US" sz="2200" spc="-20" dirty="0">
                <a:solidFill>
                  <a:schemeClr val="tx1">
                    <a:lumMod val="85000"/>
                    <a:lumOff val="15000"/>
                  </a:schemeClr>
                </a:solidFill>
                <a:latin typeface=""/>
                <a:cs typeface="Carlito"/>
              </a:rPr>
              <a:t> to</a:t>
            </a:r>
            <a:endParaRPr lang="en-US" sz="2200" dirty="0">
              <a:solidFill>
                <a:schemeClr val="tx1">
                  <a:lumMod val="85000"/>
                  <a:lumOff val="15000"/>
                </a:schemeClr>
              </a:solidFill>
              <a:latin typeface=""/>
              <a:cs typeface="Carlito"/>
            </a:endParaRPr>
          </a:p>
          <a:p>
            <a:pPr marL="0" indent="0">
              <a:lnSpc>
                <a:spcPts val="2300"/>
              </a:lnSpc>
              <a:buNone/>
            </a:pPr>
            <a:r>
              <a:rPr lang="en-US" sz="2200" spc="-5" dirty="0">
                <a:solidFill>
                  <a:schemeClr val="tx1">
                    <a:lumMod val="85000"/>
                    <a:lumOff val="15000"/>
                  </a:schemeClr>
                </a:solidFill>
                <a:latin typeface=""/>
                <a:cs typeface="Carlito"/>
              </a:rPr>
              <a:t>decide if </a:t>
            </a:r>
            <a:r>
              <a:rPr lang="en-US" sz="2200" dirty="0">
                <a:solidFill>
                  <a:schemeClr val="tx1">
                    <a:lumMod val="85000"/>
                    <a:lumOff val="15000"/>
                  </a:schemeClr>
                </a:solidFill>
                <a:latin typeface=""/>
                <a:cs typeface="Carlito"/>
              </a:rPr>
              <a:t>a </a:t>
            </a:r>
            <a:r>
              <a:rPr lang="en-US" sz="2200" spc="-10" dirty="0">
                <a:solidFill>
                  <a:schemeClr val="tx1">
                    <a:lumMod val="85000"/>
                    <a:lumOff val="15000"/>
                  </a:schemeClr>
                </a:solidFill>
                <a:latin typeface=""/>
                <a:cs typeface="Carlito"/>
              </a:rPr>
              <a:t>relationship </a:t>
            </a:r>
            <a:r>
              <a:rPr lang="en-US" sz="2200" spc="-25" dirty="0">
                <a:solidFill>
                  <a:schemeClr val="tx1">
                    <a:lumMod val="85000"/>
                    <a:lumOff val="15000"/>
                  </a:schemeClr>
                </a:solidFill>
                <a:latin typeface=""/>
                <a:cs typeface="Carlito"/>
              </a:rPr>
              <a:t>exists </a:t>
            </a:r>
            <a:r>
              <a:rPr lang="en-US" sz="2200" dirty="0">
                <a:solidFill>
                  <a:schemeClr val="tx1">
                    <a:lumMod val="85000"/>
                    <a:lumOff val="15000"/>
                  </a:schemeClr>
                </a:solidFill>
                <a:latin typeface=""/>
                <a:cs typeface="Carlito"/>
              </a:rPr>
              <a:t>so </a:t>
            </a:r>
            <a:r>
              <a:rPr lang="en-US" sz="2200" spc="-5" dirty="0">
                <a:solidFill>
                  <a:schemeClr val="tx1">
                    <a:lumMod val="85000"/>
                    <a:lumOff val="15000"/>
                  </a:schemeClr>
                </a:solidFill>
                <a:latin typeface=""/>
                <a:cs typeface="Carlito"/>
              </a:rPr>
              <a:t>that they could </a:t>
            </a:r>
            <a:r>
              <a:rPr lang="en-US" sz="2200" dirty="0">
                <a:solidFill>
                  <a:schemeClr val="tx1">
                    <a:lumMod val="85000"/>
                    <a:lumOff val="15000"/>
                  </a:schemeClr>
                </a:solidFill>
                <a:latin typeface=""/>
                <a:cs typeface="Carlito"/>
              </a:rPr>
              <a:t>be </a:t>
            </a:r>
            <a:r>
              <a:rPr lang="en-US" sz="2200" spc="-5" dirty="0">
                <a:solidFill>
                  <a:schemeClr val="tx1">
                    <a:lumMod val="85000"/>
                    <a:lumOff val="15000"/>
                  </a:schemeClr>
                </a:solidFill>
                <a:latin typeface=""/>
                <a:cs typeface="Carlito"/>
              </a:rPr>
              <a:t>used in </a:t>
            </a:r>
            <a:r>
              <a:rPr lang="en-US" sz="2200" spc="-10" dirty="0">
                <a:solidFill>
                  <a:schemeClr val="tx1">
                    <a:lumMod val="85000"/>
                    <a:lumOff val="15000"/>
                  </a:schemeClr>
                </a:solidFill>
                <a:latin typeface=""/>
                <a:cs typeface="Carlito"/>
              </a:rPr>
              <a:t>training </a:t>
            </a:r>
            <a:r>
              <a:rPr lang="en-US" sz="2200" dirty="0">
                <a:solidFill>
                  <a:schemeClr val="tx1">
                    <a:lumMod val="85000"/>
                    <a:lumOff val="15000"/>
                  </a:schemeClr>
                </a:solidFill>
                <a:latin typeface=""/>
                <a:cs typeface="Carlito"/>
              </a:rPr>
              <a:t>the machine </a:t>
            </a:r>
            <a:r>
              <a:rPr lang="en-US" sz="2200" spc="-5" dirty="0">
                <a:solidFill>
                  <a:schemeClr val="tx1">
                    <a:lumMod val="85000"/>
                    <a:lumOff val="15000"/>
                  </a:schemeClr>
                </a:solidFill>
                <a:latin typeface=""/>
                <a:cs typeface="Carlito"/>
              </a:rPr>
              <a:t>learning</a:t>
            </a:r>
            <a:r>
              <a:rPr lang="en-US" sz="2200" spc="-4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model</a:t>
            </a:r>
            <a:endParaRPr lang="en-US" sz="2200" dirty="0">
              <a:solidFill>
                <a:schemeClr val="tx1">
                  <a:lumMod val="85000"/>
                  <a:lumOff val="15000"/>
                </a:schemeClr>
              </a:solidFill>
              <a:latin typeface=""/>
              <a:cs typeface="Carlito"/>
            </a:endParaRPr>
          </a:p>
          <a:p>
            <a:pPr marL="0" indent="0">
              <a:buNone/>
            </a:pPr>
            <a:r>
              <a:rPr lang="en-US" sz="2200" b="1" dirty="0"/>
              <a:t>GitHub URL:</a:t>
            </a:r>
          </a:p>
          <a:p>
            <a:pPr marL="0" indent="0">
              <a:buNone/>
            </a:pPr>
            <a:r>
              <a:rPr lang="en-US" sz="2200" b="1" dirty="0">
                <a:hlinkClick r:id="rId3"/>
              </a:rPr>
              <a:t>https://github.com/sankhan/IBM-capston-/blob/main/jupyter-labs-eda-dataviz%20(2).ipynb</a:t>
            </a:r>
            <a:endParaRPr lang="en-US" sz="2200" b="1"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12700">
              <a:lnSpc>
                <a:spcPct val="100000"/>
              </a:lnSpc>
              <a:spcBef>
                <a:spcPts val="1280"/>
              </a:spcBef>
            </a:pPr>
            <a:r>
              <a:rPr lang="en-US" sz="2200" spc="-5" dirty="0">
                <a:solidFill>
                  <a:schemeClr val="tx1">
                    <a:lumMod val="85000"/>
                    <a:lumOff val="15000"/>
                  </a:schemeClr>
                </a:solidFill>
                <a:latin typeface=""/>
                <a:cs typeface="Carlito"/>
              </a:rPr>
              <a:t>Loaded </a:t>
            </a:r>
            <a:r>
              <a:rPr lang="en-US" sz="2200" spc="-25" dirty="0">
                <a:solidFill>
                  <a:schemeClr val="tx1">
                    <a:lumMod val="85000"/>
                    <a:lumOff val="15000"/>
                  </a:schemeClr>
                </a:solidFill>
                <a:latin typeface=""/>
                <a:cs typeface="Carlito"/>
              </a:rPr>
              <a:t>data </a:t>
            </a:r>
            <a:r>
              <a:rPr lang="en-US" sz="2200" spc="-10" dirty="0">
                <a:solidFill>
                  <a:schemeClr val="tx1">
                    <a:lumMod val="85000"/>
                    <a:lumOff val="15000"/>
                  </a:schemeClr>
                </a:solidFill>
                <a:latin typeface=""/>
                <a:cs typeface="Carlito"/>
              </a:rPr>
              <a:t>set </a:t>
            </a:r>
            <a:r>
              <a:rPr lang="en-US" sz="2200" spc="-25" dirty="0">
                <a:solidFill>
                  <a:schemeClr val="tx1">
                    <a:lumMod val="85000"/>
                    <a:lumOff val="15000"/>
                  </a:schemeClr>
                </a:solidFill>
                <a:latin typeface=""/>
                <a:cs typeface="Carlito"/>
              </a:rPr>
              <a:t>into </a:t>
            </a:r>
            <a:r>
              <a:rPr lang="en-US" sz="2200" dirty="0">
                <a:solidFill>
                  <a:schemeClr val="tx1">
                    <a:lumMod val="85000"/>
                    <a:lumOff val="15000"/>
                  </a:schemeClr>
                </a:solidFill>
                <a:latin typeface=""/>
                <a:cs typeface="Carlito"/>
              </a:rPr>
              <a:t>IBM DB2</a:t>
            </a:r>
            <a:r>
              <a:rPr lang="en-US" sz="2200" spc="-12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Database.</a:t>
            </a:r>
            <a:endParaRPr lang="en-US" sz="2200" dirty="0">
              <a:solidFill>
                <a:schemeClr val="tx1">
                  <a:lumMod val="85000"/>
                  <a:lumOff val="15000"/>
                </a:schemeClr>
              </a:solidFill>
              <a:latin typeface=""/>
              <a:cs typeface="Carlito"/>
            </a:endParaRPr>
          </a:p>
          <a:p>
            <a:pPr marL="12700">
              <a:lnSpc>
                <a:spcPct val="100000"/>
              </a:lnSpc>
              <a:spcBef>
                <a:spcPts val="1175"/>
              </a:spcBef>
            </a:pPr>
            <a:r>
              <a:rPr lang="en-US" sz="2200" spc="-5" dirty="0">
                <a:solidFill>
                  <a:schemeClr val="tx1">
                    <a:lumMod val="85000"/>
                    <a:lumOff val="15000"/>
                  </a:schemeClr>
                </a:solidFill>
                <a:latin typeface=""/>
                <a:cs typeface="Carlito"/>
              </a:rPr>
              <a:t>Queried using SQL </a:t>
            </a:r>
            <a:r>
              <a:rPr lang="en-US" sz="2200" dirty="0">
                <a:solidFill>
                  <a:schemeClr val="tx1">
                    <a:lumMod val="85000"/>
                    <a:lumOff val="15000"/>
                  </a:schemeClr>
                </a:solidFill>
                <a:latin typeface=""/>
                <a:cs typeface="Carlito"/>
              </a:rPr>
              <a:t>Python</a:t>
            </a:r>
            <a:r>
              <a:rPr lang="en-US" sz="2200" spc="-100" dirty="0">
                <a:solidFill>
                  <a:schemeClr val="tx1">
                    <a:lumMod val="85000"/>
                    <a:lumOff val="15000"/>
                  </a:schemeClr>
                </a:solidFill>
                <a:latin typeface=""/>
                <a:cs typeface="Carlito"/>
              </a:rPr>
              <a:t> </a:t>
            </a:r>
            <a:r>
              <a:rPr lang="en-US" sz="2200" spc="-25" dirty="0">
                <a:solidFill>
                  <a:schemeClr val="tx1">
                    <a:lumMod val="85000"/>
                    <a:lumOff val="15000"/>
                  </a:schemeClr>
                </a:solidFill>
                <a:latin typeface=""/>
                <a:cs typeface="Carlito"/>
              </a:rPr>
              <a:t>integration.</a:t>
            </a:r>
            <a:endParaRPr lang="en-US" sz="2200" dirty="0">
              <a:solidFill>
                <a:schemeClr val="tx1">
                  <a:lumMod val="85000"/>
                  <a:lumOff val="15000"/>
                </a:schemeClr>
              </a:solidFill>
              <a:latin typeface=""/>
              <a:cs typeface="Carlito"/>
            </a:endParaRPr>
          </a:p>
          <a:p>
            <a:pPr marL="12700">
              <a:lnSpc>
                <a:spcPct val="100000"/>
              </a:lnSpc>
              <a:spcBef>
                <a:spcPts val="1560"/>
              </a:spcBef>
            </a:pPr>
            <a:r>
              <a:rPr lang="en-US" sz="2200" spc="-5" dirty="0">
                <a:solidFill>
                  <a:schemeClr val="tx1">
                    <a:lumMod val="85000"/>
                    <a:lumOff val="15000"/>
                  </a:schemeClr>
                </a:solidFill>
                <a:latin typeface=""/>
                <a:cs typeface="Carlito"/>
              </a:rPr>
              <a:t>Queries </a:t>
            </a:r>
            <a:r>
              <a:rPr lang="en-US" sz="2200" spc="-20" dirty="0">
                <a:solidFill>
                  <a:schemeClr val="tx1">
                    <a:lumMod val="85000"/>
                    <a:lumOff val="15000"/>
                  </a:schemeClr>
                </a:solidFill>
                <a:latin typeface=""/>
                <a:cs typeface="Carlito"/>
              </a:rPr>
              <a:t>were </a:t>
            </a:r>
            <a:r>
              <a:rPr lang="en-US" sz="2200" dirty="0">
                <a:solidFill>
                  <a:schemeClr val="tx1">
                    <a:lumMod val="85000"/>
                    <a:lumOff val="15000"/>
                  </a:schemeClr>
                </a:solidFill>
                <a:latin typeface=""/>
                <a:cs typeface="Carlito"/>
              </a:rPr>
              <a:t>made </a:t>
            </a:r>
            <a:r>
              <a:rPr lang="en-US" sz="2200" spc="-20" dirty="0">
                <a:solidFill>
                  <a:schemeClr val="tx1">
                    <a:lumMod val="85000"/>
                    <a:lumOff val="15000"/>
                  </a:schemeClr>
                </a:solidFill>
                <a:latin typeface=""/>
                <a:cs typeface="Carlito"/>
              </a:rPr>
              <a:t>to </a:t>
            </a:r>
            <a:r>
              <a:rPr lang="en-US" sz="2200" spc="-10" dirty="0">
                <a:solidFill>
                  <a:schemeClr val="tx1">
                    <a:lumMod val="85000"/>
                    <a:lumOff val="15000"/>
                  </a:schemeClr>
                </a:solidFill>
                <a:latin typeface=""/>
                <a:cs typeface="Carlito"/>
              </a:rPr>
              <a:t>get </a:t>
            </a:r>
            <a:r>
              <a:rPr lang="en-US" sz="2200" dirty="0">
                <a:solidFill>
                  <a:schemeClr val="tx1">
                    <a:lumMod val="85000"/>
                    <a:lumOff val="15000"/>
                  </a:schemeClr>
                </a:solidFill>
                <a:latin typeface=""/>
                <a:cs typeface="Carlito"/>
              </a:rPr>
              <a:t>a </a:t>
            </a:r>
            <a:r>
              <a:rPr lang="en-US" sz="2200" spc="-25" dirty="0">
                <a:solidFill>
                  <a:schemeClr val="tx1">
                    <a:lumMod val="85000"/>
                    <a:lumOff val="15000"/>
                  </a:schemeClr>
                </a:solidFill>
                <a:latin typeface=""/>
                <a:cs typeface="Carlito"/>
              </a:rPr>
              <a:t>better </a:t>
            </a:r>
            <a:r>
              <a:rPr lang="en-US" sz="2200" spc="-20" dirty="0">
                <a:solidFill>
                  <a:schemeClr val="tx1">
                    <a:lumMod val="85000"/>
                    <a:lumOff val="15000"/>
                  </a:schemeClr>
                </a:solidFill>
                <a:latin typeface=""/>
                <a:cs typeface="Carlito"/>
              </a:rPr>
              <a:t>understanding </a:t>
            </a:r>
            <a:r>
              <a:rPr lang="en-US" sz="2200" spc="-5" dirty="0">
                <a:solidFill>
                  <a:schemeClr val="tx1">
                    <a:lumMod val="85000"/>
                    <a:lumOff val="15000"/>
                  </a:schemeClr>
                </a:solidFill>
                <a:latin typeface=""/>
                <a:cs typeface="Carlito"/>
              </a:rPr>
              <a:t>of </a:t>
            </a:r>
            <a:r>
              <a:rPr lang="en-US" sz="2200" dirty="0">
                <a:solidFill>
                  <a:schemeClr val="tx1">
                    <a:lumMod val="85000"/>
                    <a:lumOff val="15000"/>
                  </a:schemeClr>
                </a:solidFill>
                <a:latin typeface=""/>
                <a:cs typeface="Carlito"/>
              </a:rPr>
              <a:t>the</a:t>
            </a:r>
            <a:r>
              <a:rPr lang="en-US" sz="2200" spc="25" dirty="0">
                <a:solidFill>
                  <a:schemeClr val="tx1">
                    <a:lumMod val="85000"/>
                    <a:lumOff val="15000"/>
                  </a:schemeClr>
                </a:solidFill>
                <a:latin typeface=""/>
                <a:cs typeface="Carlito"/>
              </a:rPr>
              <a:t> </a:t>
            </a:r>
            <a:r>
              <a:rPr lang="en-US" sz="2200" spc="-20" dirty="0">
                <a:solidFill>
                  <a:schemeClr val="tx1">
                    <a:lumMod val="85000"/>
                    <a:lumOff val="15000"/>
                  </a:schemeClr>
                </a:solidFill>
                <a:latin typeface=""/>
                <a:cs typeface="Carlito"/>
              </a:rPr>
              <a:t>dataset.</a:t>
            </a:r>
            <a:endParaRPr lang="en-US" sz="2200" dirty="0">
              <a:solidFill>
                <a:schemeClr val="tx1">
                  <a:lumMod val="85000"/>
                  <a:lumOff val="15000"/>
                </a:schemeClr>
              </a:solidFill>
              <a:latin typeface=""/>
              <a:cs typeface="Carlito"/>
            </a:endParaRPr>
          </a:p>
          <a:p>
            <a:pPr marL="12700" marR="434975">
              <a:lnSpc>
                <a:spcPts val="2200"/>
              </a:lnSpc>
              <a:spcBef>
                <a:spcPts val="1440"/>
              </a:spcBef>
            </a:pPr>
            <a:r>
              <a:rPr lang="en-US" sz="2200" spc="-5" dirty="0">
                <a:solidFill>
                  <a:schemeClr val="tx1">
                    <a:lumMod val="85000"/>
                    <a:lumOff val="15000"/>
                  </a:schemeClr>
                </a:solidFill>
                <a:latin typeface=""/>
                <a:cs typeface="Carlito"/>
              </a:rPr>
              <a:t>Queried </a:t>
            </a:r>
            <a:r>
              <a:rPr lang="en-US" sz="2200" spc="-20" dirty="0">
                <a:solidFill>
                  <a:schemeClr val="tx1">
                    <a:lumMod val="85000"/>
                    <a:lumOff val="15000"/>
                  </a:schemeClr>
                </a:solidFill>
                <a:latin typeface=""/>
                <a:cs typeface="Carlito"/>
              </a:rPr>
              <a:t>information </a:t>
            </a:r>
            <a:r>
              <a:rPr lang="en-US" sz="2200" dirty="0">
                <a:solidFill>
                  <a:schemeClr val="tx1">
                    <a:lumMod val="85000"/>
                    <a:lumOff val="15000"/>
                  </a:schemeClr>
                </a:solidFill>
                <a:latin typeface=""/>
                <a:cs typeface="Carlito"/>
              </a:rPr>
              <a:t>about launch </a:t>
            </a:r>
            <a:r>
              <a:rPr lang="en-US" sz="2200" spc="-20" dirty="0">
                <a:solidFill>
                  <a:schemeClr val="tx1">
                    <a:lumMod val="85000"/>
                    <a:lumOff val="15000"/>
                  </a:schemeClr>
                </a:solidFill>
                <a:latin typeface=""/>
                <a:cs typeface="Carlito"/>
              </a:rPr>
              <a:t>site </a:t>
            </a:r>
            <a:r>
              <a:rPr lang="en-US" sz="2200" spc="-5" dirty="0">
                <a:solidFill>
                  <a:schemeClr val="tx1">
                    <a:lumMod val="85000"/>
                    <a:lumOff val="15000"/>
                  </a:schemeClr>
                </a:solidFill>
                <a:latin typeface=""/>
                <a:cs typeface="Carlito"/>
              </a:rPr>
              <a:t>names, mission </a:t>
            </a:r>
            <a:r>
              <a:rPr lang="en-US" sz="2200" spc="-20" dirty="0">
                <a:solidFill>
                  <a:schemeClr val="tx1">
                    <a:lumMod val="85000"/>
                    <a:lumOff val="15000"/>
                  </a:schemeClr>
                </a:solidFill>
                <a:latin typeface=""/>
                <a:cs typeface="Carlito"/>
              </a:rPr>
              <a:t>outcomes, various pay </a:t>
            </a:r>
            <a:r>
              <a:rPr lang="en-US" sz="2200" dirty="0">
                <a:solidFill>
                  <a:schemeClr val="tx1">
                    <a:lumMod val="85000"/>
                    <a:lumOff val="15000"/>
                  </a:schemeClr>
                </a:solidFill>
                <a:latin typeface=""/>
                <a:cs typeface="Carlito"/>
              </a:rPr>
              <a:t>load </a:t>
            </a:r>
            <a:r>
              <a:rPr lang="en-US" sz="2200" spc="-25" dirty="0">
                <a:solidFill>
                  <a:schemeClr val="tx1">
                    <a:lumMod val="85000"/>
                    <a:lumOff val="15000"/>
                  </a:schemeClr>
                </a:solidFill>
                <a:latin typeface=""/>
                <a:cs typeface="Carlito"/>
              </a:rPr>
              <a:t>sizes </a:t>
            </a:r>
            <a:r>
              <a:rPr lang="en-US" sz="2200" spc="-5" dirty="0">
                <a:solidFill>
                  <a:schemeClr val="tx1">
                    <a:lumMod val="85000"/>
                    <a:lumOff val="15000"/>
                  </a:schemeClr>
                </a:solidFill>
                <a:latin typeface=""/>
                <a:cs typeface="Carlito"/>
              </a:rPr>
              <a:t>of  </a:t>
            </a:r>
            <a:r>
              <a:rPr lang="en-US" sz="2200" spc="-25" dirty="0">
                <a:solidFill>
                  <a:schemeClr val="tx1">
                    <a:lumMod val="85000"/>
                    <a:lumOff val="15000"/>
                  </a:schemeClr>
                </a:solidFill>
                <a:latin typeface=""/>
                <a:cs typeface="Carlito"/>
              </a:rPr>
              <a:t>customers </a:t>
            </a:r>
            <a:r>
              <a:rPr lang="en-US" sz="2200" dirty="0">
                <a:solidFill>
                  <a:schemeClr val="tx1">
                    <a:lumMod val="85000"/>
                    <a:lumOff val="15000"/>
                  </a:schemeClr>
                </a:solidFill>
                <a:latin typeface=""/>
                <a:cs typeface="Carlito"/>
              </a:rPr>
              <a:t>and </a:t>
            </a:r>
            <a:r>
              <a:rPr lang="en-US" sz="2200" spc="-20" dirty="0">
                <a:solidFill>
                  <a:schemeClr val="tx1">
                    <a:lumMod val="85000"/>
                    <a:lumOff val="15000"/>
                  </a:schemeClr>
                </a:solidFill>
                <a:latin typeface=""/>
                <a:cs typeface="Carlito"/>
              </a:rPr>
              <a:t>booster </a:t>
            </a:r>
            <a:r>
              <a:rPr lang="en-US" sz="2200" spc="-25" dirty="0">
                <a:solidFill>
                  <a:schemeClr val="tx1">
                    <a:lumMod val="85000"/>
                    <a:lumOff val="15000"/>
                  </a:schemeClr>
                </a:solidFill>
                <a:latin typeface=""/>
                <a:cs typeface="Carlito"/>
              </a:rPr>
              <a:t>versions, </a:t>
            </a:r>
            <a:r>
              <a:rPr lang="en-US" sz="2200" dirty="0">
                <a:solidFill>
                  <a:schemeClr val="tx1">
                    <a:lumMod val="85000"/>
                    <a:lumOff val="15000"/>
                  </a:schemeClr>
                </a:solidFill>
                <a:latin typeface=""/>
                <a:cs typeface="Carlito"/>
              </a:rPr>
              <a:t>and landing</a:t>
            </a:r>
            <a:r>
              <a:rPr lang="en-US" sz="2200" spc="5" dirty="0">
                <a:solidFill>
                  <a:schemeClr val="tx1">
                    <a:lumMod val="85000"/>
                    <a:lumOff val="15000"/>
                  </a:schemeClr>
                </a:solidFill>
                <a:latin typeface=""/>
                <a:cs typeface="Carlito"/>
              </a:rPr>
              <a:t> </a:t>
            </a:r>
            <a:r>
              <a:rPr lang="en-US" sz="2200" spc="-15" dirty="0">
                <a:solidFill>
                  <a:schemeClr val="tx1">
                    <a:lumMod val="85000"/>
                    <a:lumOff val="15000"/>
                  </a:schemeClr>
                </a:solidFill>
                <a:latin typeface=""/>
                <a:cs typeface="Carlito"/>
              </a:rPr>
              <a:t>outcomes</a:t>
            </a:r>
            <a:endParaRPr lang="en-US" sz="2200" dirty="0">
              <a:solidFill>
                <a:schemeClr val="tx1">
                  <a:lumMod val="85000"/>
                  <a:lumOff val="15000"/>
                </a:schemeClr>
              </a:solidFill>
              <a:latin typeface=""/>
            </a:endParaRPr>
          </a:p>
          <a:p>
            <a:pPr marL="0" indent="0">
              <a:lnSpc>
                <a:spcPct val="100000"/>
              </a:lnSpc>
              <a:spcBef>
                <a:spcPts val="1400"/>
              </a:spcBef>
              <a:buNone/>
            </a:pPr>
            <a:r>
              <a:rPr lang="en-US" sz="2200" b="1" dirty="0">
                <a:solidFill>
                  <a:schemeClr val="accent3">
                    <a:lumMod val="25000"/>
                  </a:schemeClr>
                </a:solidFill>
                <a:latin typeface="Abadi"/>
              </a:rPr>
              <a:t>GitHub URL:</a:t>
            </a:r>
          </a:p>
          <a:p>
            <a:pPr marL="0" indent="0">
              <a:buNone/>
            </a:pPr>
            <a:r>
              <a:rPr lang="en-US" dirty="0">
                <a:hlinkClick r:id="rId3"/>
              </a:rPr>
              <a:t>https://github.com/sankhan/IBM-capston-/blob/main/jupyter-labs-eda-sql-coursera%20(1).ipynb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marR="5080" indent="0">
              <a:lnSpc>
                <a:spcPts val="2210"/>
              </a:lnSpc>
              <a:spcBef>
                <a:spcPts val="335"/>
              </a:spcBef>
              <a:buNone/>
            </a:pPr>
            <a:r>
              <a:rPr lang="en-US" sz="2200" spc="-15" dirty="0">
                <a:solidFill>
                  <a:schemeClr val="tx1">
                    <a:lumMod val="85000"/>
                    <a:lumOff val="15000"/>
                  </a:schemeClr>
                </a:solidFill>
                <a:latin typeface=""/>
                <a:cs typeface="Carlito"/>
              </a:rPr>
              <a:t>Folium </a:t>
            </a:r>
            <a:r>
              <a:rPr lang="en-US" sz="2200" spc="-5" dirty="0">
                <a:solidFill>
                  <a:schemeClr val="tx1">
                    <a:lumMod val="85000"/>
                    <a:lumOff val="15000"/>
                  </a:schemeClr>
                </a:solidFill>
                <a:latin typeface=""/>
                <a:cs typeface="Carlito"/>
              </a:rPr>
              <a:t>maps mark Launch Sites, successful </a:t>
            </a:r>
            <a:r>
              <a:rPr lang="en-US" sz="2200" dirty="0">
                <a:solidFill>
                  <a:schemeClr val="tx1">
                    <a:lumMod val="85000"/>
                    <a:lumOff val="15000"/>
                  </a:schemeClr>
                </a:solidFill>
                <a:latin typeface=""/>
                <a:cs typeface="Carlito"/>
              </a:rPr>
              <a:t>and </a:t>
            </a:r>
            <a:r>
              <a:rPr lang="en-US" sz="2200" spc="-5" dirty="0">
                <a:solidFill>
                  <a:schemeClr val="tx1">
                    <a:lumMod val="85000"/>
                    <a:lumOff val="15000"/>
                  </a:schemeClr>
                </a:solidFill>
                <a:latin typeface=""/>
                <a:cs typeface="Carlito"/>
              </a:rPr>
              <a:t>unsuccessful </a:t>
            </a:r>
            <a:r>
              <a:rPr lang="en-US" sz="2200" dirty="0">
                <a:solidFill>
                  <a:schemeClr val="tx1">
                    <a:lumMod val="85000"/>
                    <a:lumOff val="15000"/>
                  </a:schemeClr>
                </a:solidFill>
                <a:latin typeface=""/>
                <a:cs typeface="Carlito"/>
              </a:rPr>
              <a:t>landings, and a </a:t>
            </a:r>
            <a:r>
              <a:rPr lang="en-US" sz="2200" spc="-25" dirty="0">
                <a:solidFill>
                  <a:schemeClr val="tx1">
                    <a:lumMod val="85000"/>
                    <a:lumOff val="15000"/>
                  </a:schemeClr>
                </a:solidFill>
                <a:latin typeface=""/>
                <a:cs typeface="Carlito"/>
              </a:rPr>
              <a:t>proximity example  </a:t>
            </a:r>
            <a:r>
              <a:rPr lang="en-US" sz="2200" spc="-20" dirty="0">
                <a:solidFill>
                  <a:schemeClr val="tx1">
                    <a:lumMod val="85000"/>
                    <a:lumOff val="15000"/>
                  </a:schemeClr>
                </a:solidFill>
                <a:latin typeface=""/>
                <a:cs typeface="Carlito"/>
              </a:rPr>
              <a:t>to </a:t>
            </a:r>
            <a:r>
              <a:rPr lang="en-US" sz="2200" spc="-40" dirty="0">
                <a:solidFill>
                  <a:schemeClr val="tx1">
                    <a:lumMod val="85000"/>
                    <a:lumOff val="15000"/>
                  </a:schemeClr>
                </a:solidFill>
                <a:latin typeface=""/>
                <a:cs typeface="Carlito"/>
              </a:rPr>
              <a:t>key </a:t>
            </a:r>
            <a:r>
              <a:rPr lang="en-US" sz="2200" spc="-5" dirty="0">
                <a:solidFill>
                  <a:schemeClr val="tx1">
                    <a:lumMod val="85000"/>
                    <a:lumOff val="15000"/>
                  </a:schemeClr>
                </a:solidFill>
                <a:latin typeface=""/>
                <a:cs typeface="Carlito"/>
              </a:rPr>
              <a:t>locations: </a:t>
            </a:r>
            <a:r>
              <a:rPr lang="en-US" sz="2200" spc="-60" dirty="0">
                <a:solidFill>
                  <a:schemeClr val="tx1">
                    <a:lumMod val="85000"/>
                    <a:lumOff val="15000"/>
                  </a:schemeClr>
                </a:solidFill>
                <a:latin typeface=""/>
                <a:cs typeface="Carlito"/>
              </a:rPr>
              <a:t>Railway, Highway, </a:t>
            </a:r>
            <a:r>
              <a:rPr lang="en-US" sz="2200" spc="-20" dirty="0">
                <a:solidFill>
                  <a:schemeClr val="tx1">
                    <a:lumMod val="85000"/>
                    <a:lumOff val="15000"/>
                  </a:schemeClr>
                </a:solidFill>
                <a:latin typeface=""/>
                <a:cs typeface="Carlito"/>
              </a:rPr>
              <a:t>Coast, </a:t>
            </a:r>
            <a:r>
              <a:rPr lang="en-US" sz="2200" dirty="0">
                <a:solidFill>
                  <a:schemeClr val="tx1">
                    <a:lumMod val="85000"/>
                    <a:lumOff val="15000"/>
                  </a:schemeClr>
                </a:solidFill>
                <a:latin typeface=""/>
                <a:cs typeface="Carlito"/>
              </a:rPr>
              <a:t>and</a:t>
            </a:r>
            <a:r>
              <a:rPr lang="en-US" sz="2200" spc="35" dirty="0">
                <a:solidFill>
                  <a:schemeClr val="tx1">
                    <a:lumMod val="85000"/>
                    <a:lumOff val="15000"/>
                  </a:schemeClr>
                </a:solidFill>
                <a:latin typeface=""/>
                <a:cs typeface="Carlito"/>
              </a:rPr>
              <a:t> </a:t>
            </a:r>
            <a:r>
              <a:rPr lang="en-US" sz="2200" spc="-60" dirty="0">
                <a:solidFill>
                  <a:schemeClr val="tx1">
                    <a:lumMod val="85000"/>
                    <a:lumOff val="15000"/>
                  </a:schemeClr>
                </a:solidFill>
                <a:latin typeface=""/>
                <a:cs typeface="Carlito"/>
              </a:rPr>
              <a:t>City.</a:t>
            </a:r>
            <a:endParaRPr lang="en-US" sz="2200" dirty="0">
              <a:solidFill>
                <a:schemeClr val="tx1">
                  <a:lumMod val="85000"/>
                  <a:lumOff val="15000"/>
                </a:schemeClr>
              </a:solidFill>
              <a:latin typeface=""/>
              <a:cs typeface="Carlito"/>
            </a:endParaRPr>
          </a:p>
          <a:p>
            <a:pPr marL="0" marR="311150" indent="0">
              <a:lnSpc>
                <a:spcPts val="2300"/>
              </a:lnSpc>
              <a:spcBef>
                <a:spcPts val="1115"/>
              </a:spcBef>
              <a:buNone/>
            </a:pPr>
            <a:r>
              <a:rPr lang="en-US" sz="2200" spc="-5" dirty="0">
                <a:solidFill>
                  <a:schemeClr val="tx1">
                    <a:lumMod val="85000"/>
                    <a:lumOff val="15000"/>
                  </a:schemeClr>
                </a:solidFill>
                <a:latin typeface=""/>
                <a:cs typeface="Carlito"/>
              </a:rPr>
              <a:t>This </a:t>
            </a:r>
            <a:r>
              <a:rPr lang="en-US" sz="2200" spc="-15" dirty="0">
                <a:solidFill>
                  <a:schemeClr val="tx1">
                    <a:lumMod val="85000"/>
                    <a:lumOff val="15000"/>
                  </a:schemeClr>
                </a:solidFill>
                <a:latin typeface=""/>
                <a:cs typeface="Carlito"/>
              </a:rPr>
              <a:t>allows </a:t>
            </a:r>
            <a:r>
              <a:rPr lang="en-US" sz="2200" spc="-5" dirty="0">
                <a:solidFill>
                  <a:schemeClr val="tx1">
                    <a:lumMod val="85000"/>
                    <a:lumOff val="15000"/>
                  </a:schemeClr>
                </a:solidFill>
                <a:latin typeface=""/>
                <a:cs typeface="Carlito"/>
              </a:rPr>
              <a:t>us </a:t>
            </a:r>
            <a:r>
              <a:rPr lang="en-US" sz="2200" spc="-20" dirty="0">
                <a:solidFill>
                  <a:schemeClr val="tx1">
                    <a:lumMod val="85000"/>
                    <a:lumOff val="15000"/>
                  </a:schemeClr>
                </a:solidFill>
                <a:latin typeface=""/>
                <a:cs typeface="Carlito"/>
              </a:rPr>
              <a:t>to understand why </a:t>
            </a:r>
            <a:r>
              <a:rPr lang="en-US" sz="2200" dirty="0">
                <a:solidFill>
                  <a:schemeClr val="tx1">
                    <a:lumMod val="85000"/>
                    <a:lumOff val="15000"/>
                  </a:schemeClr>
                </a:solidFill>
                <a:latin typeface=""/>
                <a:cs typeface="Carlito"/>
              </a:rPr>
              <a:t>launch </a:t>
            </a:r>
            <a:r>
              <a:rPr lang="en-US" sz="2200" spc="-20" dirty="0">
                <a:solidFill>
                  <a:schemeClr val="tx1">
                    <a:lumMod val="85000"/>
                    <a:lumOff val="15000"/>
                  </a:schemeClr>
                </a:solidFill>
                <a:latin typeface=""/>
                <a:cs typeface="Carlito"/>
              </a:rPr>
              <a:t>sites </a:t>
            </a:r>
            <a:r>
              <a:rPr lang="en-US" sz="2200" spc="-25" dirty="0">
                <a:solidFill>
                  <a:schemeClr val="tx1">
                    <a:lumMod val="85000"/>
                    <a:lumOff val="15000"/>
                  </a:schemeClr>
                </a:solidFill>
                <a:latin typeface=""/>
                <a:cs typeface="Carlito"/>
              </a:rPr>
              <a:t>may </a:t>
            </a:r>
            <a:r>
              <a:rPr lang="en-US" sz="2200" dirty="0">
                <a:solidFill>
                  <a:schemeClr val="tx1">
                    <a:lumMod val="85000"/>
                    <a:lumOff val="15000"/>
                  </a:schemeClr>
                </a:solidFill>
                <a:latin typeface=""/>
                <a:cs typeface="Carlito"/>
              </a:rPr>
              <a:t>be </a:t>
            </a:r>
            <a:r>
              <a:rPr lang="en-US" sz="2200" spc="-20" dirty="0">
                <a:solidFill>
                  <a:schemeClr val="tx1">
                    <a:lumMod val="85000"/>
                    <a:lumOff val="15000"/>
                  </a:schemeClr>
                </a:solidFill>
                <a:latin typeface=""/>
                <a:cs typeface="Carlito"/>
              </a:rPr>
              <a:t>located </a:t>
            </a:r>
            <a:r>
              <a:rPr lang="en-US" sz="2200" spc="-5" dirty="0">
                <a:solidFill>
                  <a:schemeClr val="tx1">
                    <a:lumMod val="85000"/>
                    <a:lumOff val="15000"/>
                  </a:schemeClr>
                </a:solidFill>
                <a:latin typeface=""/>
                <a:cs typeface="Carlito"/>
              </a:rPr>
              <a:t>where they </a:t>
            </a:r>
            <a:r>
              <a:rPr lang="en-US" sz="2200" spc="-20" dirty="0">
                <a:solidFill>
                  <a:schemeClr val="tx1">
                    <a:lumMod val="85000"/>
                    <a:lumOff val="15000"/>
                  </a:schemeClr>
                </a:solidFill>
                <a:latin typeface=""/>
                <a:cs typeface="Carlito"/>
              </a:rPr>
              <a:t>are. </a:t>
            </a:r>
            <a:r>
              <a:rPr lang="en-US" sz="2200" dirty="0">
                <a:solidFill>
                  <a:schemeClr val="tx1">
                    <a:lumMod val="85000"/>
                    <a:lumOff val="15000"/>
                  </a:schemeClr>
                </a:solidFill>
                <a:latin typeface=""/>
                <a:cs typeface="Carlito"/>
              </a:rPr>
              <a:t>Also </a:t>
            </a:r>
            <a:r>
              <a:rPr lang="en-US" sz="2200" spc="-20" dirty="0">
                <a:solidFill>
                  <a:schemeClr val="tx1">
                    <a:lumMod val="85000"/>
                    <a:lumOff val="15000"/>
                  </a:schemeClr>
                </a:solidFill>
                <a:latin typeface=""/>
                <a:cs typeface="Carlito"/>
              </a:rPr>
              <a:t>visualizes  </a:t>
            </a:r>
            <a:r>
              <a:rPr lang="en-US" sz="2200" spc="-5" dirty="0">
                <a:solidFill>
                  <a:schemeClr val="tx1">
                    <a:lumMod val="85000"/>
                    <a:lumOff val="15000"/>
                  </a:schemeClr>
                </a:solidFill>
                <a:latin typeface=""/>
                <a:cs typeface="Carlito"/>
              </a:rPr>
              <a:t>successful </a:t>
            </a:r>
            <a:r>
              <a:rPr lang="en-US" sz="2200" dirty="0">
                <a:solidFill>
                  <a:schemeClr val="tx1">
                    <a:lumMod val="85000"/>
                    <a:lumOff val="15000"/>
                  </a:schemeClr>
                </a:solidFill>
                <a:latin typeface=""/>
                <a:cs typeface="Carlito"/>
              </a:rPr>
              <a:t>landings </a:t>
            </a:r>
            <a:r>
              <a:rPr lang="en-US" sz="2200" spc="-25" dirty="0">
                <a:solidFill>
                  <a:schemeClr val="tx1">
                    <a:lumMod val="85000"/>
                    <a:lumOff val="15000"/>
                  </a:schemeClr>
                </a:solidFill>
                <a:latin typeface=""/>
                <a:cs typeface="Carlito"/>
              </a:rPr>
              <a:t>relative </a:t>
            </a:r>
            <a:r>
              <a:rPr lang="en-US" sz="2200" spc="-20" dirty="0">
                <a:solidFill>
                  <a:schemeClr val="tx1">
                    <a:lumMod val="85000"/>
                    <a:lumOff val="15000"/>
                  </a:schemeClr>
                </a:solidFill>
                <a:latin typeface=""/>
                <a:cs typeface="Carlito"/>
              </a:rPr>
              <a:t>to</a:t>
            </a:r>
            <a:r>
              <a:rPr lang="en-US" sz="2200" spc="-25"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location.</a:t>
            </a:r>
            <a:endParaRPr lang="en-US" sz="2200" dirty="0">
              <a:solidFill>
                <a:schemeClr val="tx1">
                  <a:lumMod val="85000"/>
                  <a:lumOff val="15000"/>
                </a:schemeClr>
              </a:solidFill>
              <a:latin typeface=""/>
              <a:cs typeface="Carlito"/>
            </a:endParaRPr>
          </a:p>
          <a:p>
            <a:pPr marL="0" indent="0">
              <a:buNone/>
            </a:pPr>
            <a:r>
              <a:rPr lang="en-US" sz="2200" b="1" dirty="0">
                <a:latin typeface=""/>
              </a:rPr>
              <a:t>GitHub URL:</a:t>
            </a:r>
          </a:p>
          <a:p>
            <a:pPr marL="0" indent="0">
              <a:buNone/>
            </a:pPr>
            <a:r>
              <a:rPr lang="en-US" sz="2200" b="1" dirty="0">
                <a:latin typeface=""/>
                <a:hlinkClick r:id="rId3"/>
              </a:rPr>
              <a:t>https://github.com/sankhan/IBM-capston-/blob/main/lab_jupyter_launch_site_location%20(1)%20(1).ipynb</a:t>
            </a:r>
            <a:endParaRPr lang="en-US" sz="2200" b="1" dirty="0">
              <a:latin typeface=""/>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920505"/>
            <a:ext cx="10515600" cy="1471797"/>
          </a:xfrm>
          <a:prstGeom prst="rect">
            <a:avLst/>
          </a:prstGeom>
        </p:spPr>
        <p:txBody>
          <a:bodyPr>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URL:</a:t>
            </a:r>
          </a:p>
          <a:p>
            <a:pPr marL="0" indent="0">
              <a:buNone/>
            </a:pPr>
            <a:r>
              <a:rPr lang="en-US" dirty="0">
                <a:hlinkClick r:id="rId3"/>
              </a:rPr>
              <a:t>https://github.com/sankhan/IBM-capston-/blob/main/SpaceX_Machine%20Learning%20Prediction_Part_5%20(2).ipynb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pSp>
        <p:nvGrpSpPr>
          <p:cNvPr id="6" name="object 7">
            <a:extLst>
              <a:ext uri="{FF2B5EF4-FFF2-40B4-BE49-F238E27FC236}">
                <a16:creationId xmlns:a16="http://schemas.microsoft.com/office/drawing/2014/main" id="{D05CAD48-0314-354A-A77B-9BB393CAE930}"/>
              </a:ext>
            </a:extLst>
          </p:cNvPr>
          <p:cNvGrpSpPr/>
          <p:nvPr/>
        </p:nvGrpSpPr>
        <p:grpSpPr>
          <a:xfrm>
            <a:off x="1086956" y="1663554"/>
            <a:ext cx="1851660" cy="1143000"/>
            <a:chOff x="4782311" y="1478280"/>
            <a:chExt cx="1851660" cy="1143000"/>
          </a:xfrm>
          <a:solidFill>
            <a:srgbClr val="0B49CB"/>
          </a:solidFill>
        </p:grpSpPr>
        <p:sp>
          <p:nvSpPr>
            <p:cNvPr id="7" name="object 9">
              <a:extLst>
                <a:ext uri="{FF2B5EF4-FFF2-40B4-BE49-F238E27FC236}">
                  <a16:creationId xmlns:a16="http://schemas.microsoft.com/office/drawing/2014/main" id="{DDE90A50-048D-564A-89E3-27C1C577CC43}"/>
                </a:ext>
              </a:extLst>
            </p:cNvPr>
            <p:cNvSpPr/>
            <p:nvPr/>
          </p:nvSpPr>
          <p:spPr>
            <a:xfrm>
              <a:off x="4782311" y="1478280"/>
              <a:ext cx="1851660" cy="1143000"/>
            </a:xfrm>
            <a:prstGeom prst="rect">
              <a:avLst/>
            </a:prstGeom>
            <a:grpFill/>
          </p:spPr>
          <p:txBody>
            <a:bodyPr wrap="square" lIns="0" tIns="0" rIns="0" bIns="0" rtlCol="0"/>
            <a:lstStyle/>
            <a:p>
              <a:endParaRPr/>
            </a:p>
          </p:txBody>
        </p:sp>
        <p:sp>
          <p:nvSpPr>
            <p:cNvPr id="8" name="object 10">
              <a:extLst>
                <a:ext uri="{FF2B5EF4-FFF2-40B4-BE49-F238E27FC236}">
                  <a16:creationId xmlns:a16="http://schemas.microsoft.com/office/drawing/2014/main" id="{CBD398A8-F021-F140-9A1D-3591222FF6E8}"/>
                </a:ext>
              </a:extLst>
            </p:cNvPr>
            <p:cNvSpPr/>
            <p:nvPr/>
          </p:nvSpPr>
          <p:spPr>
            <a:xfrm>
              <a:off x="4888991" y="1719072"/>
              <a:ext cx="1677923" cy="696467"/>
            </a:xfrm>
            <a:prstGeom prst="rect">
              <a:avLst/>
            </a:prstGeom>
            <a:grpFill/>
          </p:spPr>
          <p:txBody>
            <a:bodyPr wrap="square" lIns="0" tIns="0" rIns="0" bIns="0" rtlCol="0"/>
            <a:lstStyle/>
            <a:p>
              <a:endParaRPr/>
            </a:p>
          </p:txBody>
        </p:sp>
        <p:sp>
          <p:nvSpPr>
            <p:cNvPr id="9" name="object 11">
              <a:extLst>
                <a:ext uri="{FF2B5EF4-FFF2-40B4-BE49-F238E27FC236}">
                  <a16:creationId xmlns:a16="http://schemas.microsoft.com/office/drawing/2014/main" id="{BAA41710-B3CE-C245-BB5C-893AAAD92103}"/>
                </a:ext>
              </a:extLst>
            </p:cNvPr>
            <p:cNvSpPr/>
            <p:nvPr/>
          </p:nvSpPr>
          <p:spPr>
            <a:xfrm>
              <a:off x="4803647" y="1499616"/>
              <a:ext cx="1772411" cy="1063752"/>
            </a:xfrm>
            <a:prstGeom prst="rect">
              <a:avLst/>
            </a:prstGeom>
            <a:grpFill/>
          </p:spPr>
          <p:txBody>
            <a:bodyPr wrap="square" lIns="0" tIns="0" rIns="0" bIns="0" rtlCol="0"/>
            <a:lstStyle/>
            <a:p>
              <a:endParaRPr/>
            </a:p>
          </p:txBody>
        </p:sp>
      </p:grpSp>
      <p:sp>
        <p:nvSpPr>
          <p:cNvPr id="10" name="object 12">
            <a:extLst>
              <a:ext uri="{FF2B5EF4-FFF2-40B4-BE49-F238E27FC236}">
                <a16:creationId xmlns:a16="http://schemas.microsoft.com/office/drawing/2014/main" id="{2720342A-01DC-5641-B831-BF2128B9F576}"/>
              </a:ext>
            </a:extLst>
          </p:cNvPr>
          <p:cNvSpPr txBox="1"/>
          <p:nvPr/>
        </p:nvSpPr>
        <p:spPr>
          <a:xfrm>
            <a:off x="1135724" y="1798581"/>
            <a:ext cx="1653700" cy="909157"/>
          </a:xfrm>
          <a:prstGeom prst="rect">
            <a:avLst/>
          </a:prstGeom>
        </p:spPr>
        <p:txBody>
          <a:bodyPr vert="horz" wrap="square" lIns="0" tIns="36195" rIns="0" bIns="0" rtlCol="0">
            <a:noAutofit/>
          </a:bodyPr>
          <a:lstStyle/>
          <a:p>
            <a:pPr marL="479425" marR="5080" indent="-466725" algn="ctr">
              <a:lnSpc>
                <a:spcPts val="1639"/>
              </a:lnSpc>
              <a:spcBef>
                <a:spcPts val="285"/>
              </a:spcBef>
            </a:pPr>
            <a:r>
              <a:rPr lang="en-US" sz="1500" spc="-5" dirty="0">
                <a:solidFill>
                  <a:srgbClr val="FFFFFF"/>
                </a:solidFill>
                <a:latin typeface="Carlito"/>
                <a:cs typeface="Carlito"/>
              </a:rPr>
              <a:t>Split label</a:t>
            </a:r>
          </a:p>
          <a:p>
            <a:pPr marL="479425" marR="5080" indent="-466725" algn="ctr">
              <a:lnSpc>
                <a:spcPts val="1639"/>
              </a:lnSpc>
              <a:spcBef>
                <a:spcPts val="285"/>
              </a:spcBef>
            </a:pPr>
            <a:r>
              <a:rPr lang="en-US" sz="1500" spc="-5" dirty="0">
                <a:solidFill>
                  <a:srgbClr val="FFFFFF"/>
                </a:solidFill>
                <a:latin typeface="Carlito"/>
                <a:cs typeface="Carlito"/>
              </a:rPr>
              <a:t>column ”Class”</a:t>
            </a:r>
          </a:p>
          <a:p>
            <a:pPr marL="479425" marR="5080" indent="-466725" algn="ctr">
              <a:lnSpc>
                <a:spcPts val="1639"/>
              </a:lnSpc>
              <a:spcBef>
                <a:spcPts val="285"/>
              </a:spcBef>
            </a:pPr>
            <a:r>
              <a:rPr lang="en-US" sz="1500" spc="-5" dirty="0">
                <a:solidFill>
                  <a:srgbClr val="FFFFFF"/>
                </a:solidFill>
                <a:latin typeface="Carlito"/>
                <a:cs typeface="Carlito"/>
              </a:rPr>
              <a:t>from dataset</a:t>
            </a:r>
            <a:endParaRPr sz="1500" dirty="0">
              <a:latin typeface="Carlito"/>
              <a:cs typeface="Carlito"/>
            </a:endParaRPr>
          </a:p>
        </p:txBody>
      </p:sp>
      <p:grpSp>
        <p:nvGrpSpPr>
          <p:cNvPr id="11" name="object 13">
            <a:extLst>
              <a:ext uri="{FF2B5EF4-FFF2-40B4-BE49-F238E27FC236}">
                <a16:creationId xmlns:a16="http://schemas.microsoft.com/office/drawing/2014/main" id="{E15883F3-DDFC-F447-B47A-79320CD9B4C4}"/>
              </a:ext>
            </a:extLst>
          </p:cNvPr>
          <p:cNvGrpSpPr/>
          <p:nvPr/>
        </p:nvGrpSpPr>
        <p:grpSpPr>
          <a:xfrm>
            <a:off x="3779244" y="1666889"/>
            <a:ext cx="1851660" cy="1147572"/>
            <a:chOff x="4782311" y="2807207"/>
            <a:chExt cx="1851660" cy="1147572"/>
          </a:xfrm>
          <a:solidFill>
            <a:srgbClr val="0B49CB"/>
          </a:solidFill>
        </p:grpSpPr>
        <p:sp>
          <p:nvSpPr>
            <p:cNvPr id="12" name="object 16">
              <a:extLst>
                <a:ext uri="{FF2B5EF4-FFF2-40B4-BE49-F238E27FC236}">
                  <a16:creationId xmlns:a16="http://schemas.microsoft.com/office/drawing/2014/main" id="{3CC364F9-095C-1A44-A967-349273BD647E}"/>
                </a:ext>
              </a:extLst>
            </p:cNvPr>
            <p:cNvSpPr/>
            <p:nvPr/>
          </p:nvSpPr>
          <p:spPr>
            <a:xfrm>
              <a:off x="4782311" y="2807207"/>
              <a:ext cx="1851660" cy="1143000"/>
            </a:xfrm>
            <a:prstGeom prst="rect">
              <a:avLst/>
            </a:prstGeom>
            <a:grpFill/>
          </p:spPr>
          <p:txBody>
            <a:bodyPr wrap="square" lIns="0" tIns="0" rIns="0" bIns="0" rtlCol="0"/>
            <a:lstStyle/>
            <a:p>
              <a:endParaRPr/>
            </a:p>
          </p:txBody>
        </p:sp>
        <p:sp>
          <p:nvSpPr>
            <p:cNvPr id="13" name="object 17">
              <a:extLst>
                <a:ext uri="{FF2B5EF4-FFF2-40B4-BE49-F238E27FC236}">
                  <a16:creationId xmlns:a16="http://schemas.microsoft.com/office/drawing/2014/main" id="{4F316DBA-B3D2-3E42-8A45-12C18BDD37B5}"/>
                </a:ext>
              </a:extLst>
            </p:cNvPr>
            <p:cNvSpPr/>
            <p:nvPr/>
          </p:nvSpPr>
          <p:spPr>
            <a:xfrm>
              <a:off x="4888991" y="2839211"/>
              <a:ext cx="1677923" cy="1115568"/>
            </a:xfrm>
            <a:prstGeom prst="rect">
              <a:avLst/>
            </a:prstGeom>
            <a:grpFill/>
          </p:spPr>
          <p:txBody>
            <a:bodyPr wrap="square" lIns="0" tIns="0" rIns="0" bIns="0" rtlCol="0"/>
            <a:lstStyle/>
            <a:p>
              <a:endParaRPr/>
            </a:p>
          </p:txBody>
        </p:sp>
        <p:sp>
          <p:nvSpPr>
            <p:cNvPr id="14" name="object 18">
              <a:extLst>
                <a:ext uri="{FF2B5EF4-FFF2-40B4-BE49-F238E27FC236}">
                  <a16:creationId xmlns:a16="http://schemas.microsoft.com/office/drawing/2014/main" id="{A35BB7BB-413B-0A4A-85BE-57D772AB8B83}"/>
                </a:ext>
              </a:extLst>
            </p:cNvPr>
            <p:cNvSpPr/>
            <p:nvPr/>
          </p:nvSpPr>
          <p:spPr>
            <a:xfrm>
              <a:off x="4803647" y="2828543"/>
              <a:ext cx="1772411" cy="1063752"/>
            </a:xfrm>
            <a:prstGeom prst="rect">
              <a:avLst/>
            </a:prstGeom>
            <a:grpFill/>
          </p:spPr>
          <p:txBody>
            <a:bodyPr wrap="square" lIns="0" tIns="0" rIns="0" bIns="0" rtlCol="0"/>
            <a:lstStyle/>
            <a:p>
              <a:endParaRPr/>
            </a:p>
          </p:txBody>
        </p:sp>
      </p:grpSp>
      <p:sp>
        <p:nvSpPr>
          <p:cNvPr id="15" name="object 19">
            <a:extLst>
              <a:ext uri="{FF2B5EF4-FFF2-40B4-BE49-F238E27FC236}">
                <a16:creationId xmlns:a16="http://schemas.microsoft.com/office/drawing/2014/main" id="{7BB3BC06-AE18-8F4B-A28F-82A643B71762}"/>
              </a:ext>
            </a:extLst>
          </p:cNvPr>
          <p:cNvSpPr txBox="1"/>
          <p:nvPr/>
        </p:nvSpPr>
        <p:spPr>
          <a:xfrm>
            <a:off x="4012798" y="1746265"/>
            <a:ext cx="1332865" cy="881523"/>
          </a:xfrm>
          <a:prstGeom prst="rect">
            <a:avLst/>
          </a:prstGeom>
        </p:spPr>
        <p:txBody>
          <a:bodyPr vert="horz" wrap="square" lIns="0" tIns="31750" rIns="0" bIns="0" rtlCol="0">
            <a:spAutoFit/>
          </a:bodyPr>
          <a:lstStyle/>
          <a:p>
            <a:pPr marL="12700" marR="5080" indent="4445" algn="ctr">
              <a:lnSpc>
                <a:spcPct val="91600"/>
              </a:lnSpc>
              <a:spcBef>
                <a:spcPts val="250"/>
              </a:spcBef>
            </a:pPr>
            <a:r>
              <a:rPr lang="en-US" sz="1500" dirty="0">
                <a:solidFill>
                  <a:srgbClr val="FFFFFF"/>
                </a:solidFill>
                <a:latin typeface="Carlito"/>
                <a:cs typeface="Carlito"/>
              </a:rPr>
              <a:t>Fit and </a:t>
            </a:r>
            <a:r>
              <a:rPr lang="en-US" sz="1500" spc="-15" dirty="0">
                <a:solidFill>
                  <a:srgbClr val="FFFFFF"/>
                </a:solidFill>
                <a:latin typeface="Carlito"/>
                <a:cs typeface="Carlito"/>
              </a:rPr>
              <a:t>transform features using Standard Scaler</a:t>
            </a:r>
            <a:endParaRPr sz="1500" dirty="0">
              <a:latin typeface="Carlito"/>
              <a:cs typeface="Carlito"/>
            </a:endParaRPr>
          </a:p>
        </p:txBody>
      </p:sp>
      <p:grpSp>
        <p:nvGrpSpPr>
          <p:cNvPr id="16" name="object 20">
            <a:extLst>
              <a:ext uri="{FF2B5EF4-FFF2-40B4-BE49-F238E27FC236}">
                <a16:creationId xmlns:a16="http://schemas.microsoft.com/office/drawing/2014/main" id="{2A3ECC85-412A-584A-A020-436B49A38A9C}"/>
              </a:ext>
            </a:extLst>
          </p:cNvPr>
          <p:cNvGrpSpPr/>
          <p:nvPr/>
        </p:nvGrpSpPr>
        <p:grpSpPr>
          <a:xfrm>
            <a:off x="6435184" y="1666846"/>
            <a:ext cx="1851660" cy="1141476"/>
            <a:chOff x="4782311" y="4137659"/>
            <a:chExt cx="1851660" cy="1141476"/>
          </a:xfrm>
          <a:solidFill>
            <a:srgbClr val="0B49CB"/>
          </a:solidFill>
        </p:grpSpPr>
        <p:sp>
          <p:nvSpPr>
            <p:cNvPr id="17" name="object 23">
              <a:extLst>
                <a:ext uri="{FF2B5EF4-FFF2-40B4-BE49-F238E27FC236}">
                  <a16:creationId xmlns:a16="http://schemas.microsoft.com/office/drawing/2014/main" id="{D7017E27-A195-E44E-B255-14225F2F92EC}"/>
                </a:ext>
              </a:extLst>
            </p:cNvPr>
            <p:cNvSpPr/>
            <p:nvPr/>
          </p:nvSpPr>
          <p:spPr>
            <a:xfrm>
              <a:off x="4782311" y="4137659"/>
              <a:ext cx="1851660" cy="1141476"/>
            </a:xfrm>
            <a:prstGeom prst="rect">
              <a:avLst/>
            </a:prstGeom>
            <a:grpFill/>
          </p:spPr>
          <p:txBody>
            <a:bodyPr wrap="square" lIns="0" tIns="0" rIns="0" bIns="0" rtlCol="0"/>
            <a:lstStyle/>
            <a:p>
              <a:endParaRPr/>
            </a:p>
          </p:txBody>
        </p:sp>
        <p:sp>
          <p:nvSpPr>
            <p:cNvPr id="18" name="object 24">
              <a:extLst>
                <a:ext uri="{FF2B5EF4-FFF2-40B4-BE49-F238E27FC236}">
                  <a16:creationId xmlns:a16="http://schemas.microsoft.com/office/drawing/2014/main" id="{70B893F6-D54F-1044-9A37-3062CC1BEE37}"/>
                </a:ext>
              </a:extLst>
            </p:cNvPr>
            <p:cNvSpPr/>
            <p:nvPr/>
          </p:nvSpPr>
          <p:spPr>
            <a:xfrm>
              <a:off x="4850891" y="4273295"/>
              <a:ext cx="1755648" cy="905256"/>
            </a:xfrm>
            <a:prstGeom prst="rect">
              <a:avLst/>
            </a:prstGeom>
            <a:grpFill/>
          </p:spPr>
          <p:txBody>
            <a:bodyPr wrap="square" lIns="0" tIns="0" rIns="0" bIns="0" rtlCol="0"/>
            <a:lstStyle/>
            <a:p>
              <a:endParaRPr/>
            </a:p>
          </p:txBody>
        </p:sp>
        <p:sp>
          <p:nvSpPr>
            <p:cNvPr id="19" name="object 25">
              <a:extLst>
                <a:ext uri="{FF2B5EF4-FFF2-40B4-BE49-F238E27FC236}">
                  <a16:creationId xmlns:a16="http://schemas.microsoft.com/office/drawing/2014/main" id="{1052A56B-3A23-D949-A258-D7D097E0AD1D}"/>
                </a:ext>
              </a:extLst>
            </p:cNvPr>
            <p:cNvSpPr/>
            <p:nvPr/>
          </p:nvSpPr>
          <p:spPr>
            <a:xfrm>
              <a:off x="4803647" y="4158995"/>
              <a:ext cx="1772411" cy="1062227"/>
            </a:xfrm>
            <a:prstGeom prst="rect">
              <a:avLst/>
            </a:prstGeom>
            <a:grpFill/>
          </p:spPr>
          <p:txBody>
            <a:bodyPr wrap="square" lIns="0" tIns="0" rIns="0" bIns="0" rtlCol="0"/>
            <a:lstStyle/>
            <a:p>
              <a:endParaRPr/>
            </a:p>
          </p:txBody>
        </p:sp>
      </p:grpSp>
      <p:sp>
        <p:nvSpPr>
          <p:cNvPr id="20" name="object 26">
            <a:extLst>
              <a:ext uri="{FF2B5EF4-FFF2-40B4-BE49-F238E27FC236}">
                <a16:creationId xmlns:a16="http://schemas.microsoft.com/office/drawing/2014/main" id="{B84F8CEA-DDE4-2248-914C-61078E5DE2AF}"/>
              </a:ext>
            </a:extLst>
          </p:cNvPr>
          <p:cNvSpPr txBox="1"/>
          <p:nvPr/>
        </p:nvSpPr>
        <p:spPr>
          <a:xfrm>
            <a:off x="6630638" y="1954282"/>
            <a:ext cx="1403985" cy="451406"/>
          </a:xfrm>
          <a:prstGeom prst="rect">
            <a:avLst/>
          </a:prstGeom>
        </p:spPr>
        <p:txBody>
          <a:bodyPr vert="horz" wrap="square" lIns="0" tIns="35560" rIns="0" bIns="0" rtlCol="0">
            <a:spAutoFit/>
          </a:bodyPr>
          <a:lstStyle/>
          <a:p>
            <a:pPr marL="12700" marR="5080" algn="ctr">
              <a:lnSpc>
                <a:spcPct val="89800"/>
              </a:lnSpc>
              <a:spcBef>
                <a:spcPts val="280"/>
              </a:spcBef>
            </a:pPr>
            <a:r>
              <a:rPr lang="en-US" sz="1500" spc="-10" dirty="0" err="1">
                <a:solidFill>
                  <a:srgbClr val="FFFFFF"/>
                </a:solidFill>
                <a:latin typeface="Carlito"/>
                <a:cs typeface="Carlito"/>
              </a:rPr>
              <a:t>Train_test_split</a:t>
            </a:r>
            <a:r>
              <a:rPr lang="en-US" sz="1500" spc="-10" dirty="0">
                <a:solidFill>
                  <a:srgbClr val="FFFFFF"/>
                </a:solidFill>
                <a:latin typeface="Carlito"/>
                <a:cs typeface="Carlito"/>
              </a:rPr>
              <a:t> data</a:t>
            </a:r>
            <a:endParaRPr sz="1500" dirty="0">
              <a:latin typeface="Carlito"/>
              <a:cs typeface="Carlito"/>
            </a:endParaRPr>
          </a:p>
        </p:txBody>
      </p:sp>
      <p:grpSp>
        <p:nvGrpSpPr>
          <p:cNvPr id="21" name="object 27">
            <a:extLst>
              <a:ext uri="{FF2B5EF4-FFF2-40B4-BE49-F238E27FC236}">
                <a16:creationId xmlns:a16="http://schemas.microsoft.com/office/drawing/2014/main" id="{6141E19F-71D6-DE48-A6B5-01EF7F376EE4}"/>
              </a:ext>
            </a:extLst>
          </p:cNvPr>
          <p:cNvGrpSpPr/>
          <p:nvPr/>
        </p:nvGrpSpPr>
        <p:grpSpPr>
          <a:xfrm>
            <a:off x="9085165" y="1667143"/>
            <a:ext cx="1851659" cy="1141476"/>
            <a:chOff x="7139940" y="4137659"/>
            <a:chExt cx="1851659" cy="1141476"/>
          </a:xfrm>
          <a:solidFill>
            <a:srgbClr val="0B49CB"/>
          </a:solidFill>
        </p:grpSpPr>
        <p:sp>
          <p:nvSpPr>
            <p:cNvPr id="22" name="object 30">
              <a:extLst>
                <a:ext uri="{FF2B5EF4-FFF2-40B4-BE49-F238E27FC236}">
                  <a16:creationId xmlns:a16="http://schemas.microsoft.com/office/drawing/2014/main" id="{7E642328-B8AF-5E4F-82A0-4D1EE0F4424E}"/>
                </a:ext>
              </a:extLst>
            </p:cNvPr>
            <p:cNvSpPr/>
            <p:nvPr/>
          </p:nvSpPr>
          <p:spPr>
            <a:xfrm>
              <a:off x="7139940" y="4137659"/>
              <a:ext cx="1851659" cy="1141476"/>
            </a:xfrm>
            <a:prstGeom prst="rect">
              <a:avLst/>
            </a:prstGeom>
            <a:grpFill/>
          </p:spPr>
          <p:txBody>
            <a:bodyPr wrap="square" lIns="0" tIns="0" rIns="0" bIns="0" rtlCol="0"/>
            <a:lstStyle/>
            <a:p>
              <a:endParaRPr/>
            </a:p>
          </p:txBody>
        </p:sp>
        <p:sp>
          <p:nvSpPr>
            <p:cNvPr id="23" name="object 31">
              <a:extLst>
                <a:ext uri="{FF2B5EF4-FFF2-40B4-BE49-F238E27FC236}">
                  <a16:creationId xmlns:a16="http://schemas.microsoft.com/office/drawing/2014/main" id="{21916DAC-8E3B-0644-A6A4-40063DCC30A2}"/>
                </a:ext>
              </a:extLst>
            </p:cNvPr>
            <p:cNvSpPr/>
            <p:nvPr/>
          </p:nvSpPr>
          <p:spPr>
            <a:xfrm>
              <a:off x="7173468" y="4378451"/>
              <a:ext cx="1760220" cy="694944"/>
            </a:xfrm>
            <a:prstGeom prst="rect">
              <a:avLst/>
            </a:prstGeom>
            <a:grpFill/>
          </p:spPr>
          <p:txBody>
            <a:bodyPr wrap="square" lIns="0" tIns="0" rIns="0" bIns="0" rtlCol="0"/>
            <a:lstStyle/>
            <a:p>
              <a:endParaRPr dirty="0"/>
            </a:p>
          </p:txBody>
        </p:sp>
        <p:sp>
          <p:nvSpPr>
            <p:cNvPr id="24" name="object 32">
              <a:extLst>
                <a:ext uri="{FF2B5EF4-FFF2-40B4-BE49-F238E27FC236}">
                  <a16:creationId xmlns:a16="http://schemas.microsoft.com/office/drawing/2014/main" id="{14D15790-98AD-B84C-BF64-238EABDE2B75}"/>
                </a:ext>
              </a:extLst>
            </p:cNvPr>
            <p:cNvSpPr/>
            <p:nvPr/>
          </p:nvSpPr>
          <p:spPr>
            <a:xfrm>
              <a:off x="7161276" y="4158995"/>
              <a:ext cx="1772412" cy="1062227"/>
            </a:xfrm>
            <a:prstGeom prst="rect">
              <a:avLst/>
            </a:prstGeom>
            <a:grpFill/>
          </p:spPr>
          <p:txBody>
            <a:bodyPr wrap="square" lIns="0" tIns="0" rIns="0" bIns="0" rtlCol="0"/>
            <a:lstStyle/>
            <a:p>
              <a:endParaRPr/>
            </a:p>
          </p:txBody>
        </p:sp>
      </p:grpSp>
      <p:sp>
        <p:nvSpPr>
          <p:cNvPr id="25" name="object 33">
            <a:extLst>
              <a:ext uri="{FF2B5EF4-FFF2-40B4-BE49-F238E27FC236}">
                <a16:creationId xmlns:a16="http://schemas.microsoft.com/office/drawing/2014/main" id="{22E37769-28C7-5C4C-BA51-9E30B295AF2C}"/>
              </a:ext>
            </a:extLst>
          </p:cNvPr>
          <p:cNvSpPr txBox="1"/>
          <p:nvPr/>
        </p:nvSpPr>
        <p:spPr>
          <a:xfrm>
            <a:off x="9106502" y="1737123"/>
            <a:ext cx="1608578" cy="972702"/>
          </a:xfrm>
          <a:prstGeom prst="rect">
            <a:avLst/>
          </a:prstGeom>
        </p:spPr>
        <p:txBody>
          <a:bodyPr vert="horz" wrap="square" lIns="0" tIns="36195" rIns="0" bIns="0" rtlCol="0">
            <a:spAutoFit/>
          </a:bodyPr>
          <a:lstStyle/>
          <a:p>
            <a:pPr marL="575945" marR="5080" indent="-563880" algn="ctr">
              <a:lnSpc>
                <a:spcPts val="1639"/>
              </a:lnSpc>
              <a:spcBef>
                <a:spcPts val="285"/>
              </a:spcBef>
            </a:pPr>
            <a:r>
              <a:rPr lang="en-US" sz="1500" dirty="0" err="1">
                <a:solidFill>
                  <a:srgbClr val="FFFFFF"/>
                </a:solidFill>
                <a:latin typeface="Carlito"/>
                <a:cs typeface="Carlito"/>
              </a:rPr>
              <a:t>GridSearchCV</a:t>
            </a:r>
            <a:endParaRPr lang="en-US" sz="1500" dirty="0">
              <a:solidFill>
                <a:srgbClr val="FFFFFF"/>
              </a:solidFill>
              <a:latin typeface="Carlito"/>
              <a:cs typeface="Carlito"/>
            </a:endParaRPr>
          </a:p>
          <a:p>
            <a:pPr marL="575945" marR="5080" indent="-563880" algn="ctr">
              <a:lnSpc>
                <a:spcPts val="1639"/>
              </a:lnSpc>
              <a:spcBef>
                <a:spcPts val="285"/>
              </a:spcBef>
            </a:pPr>
            <a:r>
              <a:rPr lang="en-US" sz="1500" dirty="0">
                <a:solidFill>
                  <a:srgbClr val="FFFFFF"/>
                </a:solidFill>
                <a:latin typeface="Carlito"/>
                <a:cs typeface="Carlito"/>
              </a:rPr>
              <a:t>(cv=10) to find</a:t>
            </a:r>
          </a:p>
          <a:p>
            <a:pPr marL="575945" marR="5080" indent="-563880" algn="ctr">
              <a:lnSpc>
                <a:spcPts val="1639"/>
              </a:lnSpc>
              <a:spcBef>
                <a:spcPts val="285"/>
              </a:spcBef>
            </a:pPr>
            <a:r>
              <a:rPr lang="en-US" sz="1500" dirty="0">
                <a:solidFill>
                  <a:srgbClr val="FFFFFF"/>
                </a:solidFill>
                <a:latin typeface="Carlito"/>
                <a:cs typeface="Carlito"/>
              </a:rPr>
              <a:t>Optimal</a:t>
            </a:r>
          </a:p>
          <a:p>
            <a:pPr marL="575945" marR="5080" indent="-563880" algn="ctr">
              <a:lnSpc>
                <a:spcPts val="1639"/>
              </a:lnSpc>
              <a:spcBef>
                <a:spcPts val="285"/>
              </a:spcBef>
            </a:pPr>
            <a:r>
              <a:rPr lang="en-US" sz="1500" dirty="0">
                <a:solidFill>
                  <a:srgbClr val="FFFFFF"/>
                </a:solidFill>
                <a:latin typeface="Carlito"/>
                <a:cs typeface="Carlito"/>
              </a:rPr>
              <a:t>parameter</a:t>
            </a:r>
            <a:endParaRPr sz="1500" dirty="0">
              <a:latin typeface="Carlito"/>
              <a:cs typeface="Carlito"/>
            </a:endParaRPr>
          </a:p>
        </p:txBody>
      </p:sp>
      <p:grpSp>
        <p:nvGrpSpPr>
          <p:cNvPr id="26" name="object 34">
            <a:extLst>
              <a:ext uri="{FF2B5EF4-FFF2-40B4-BE49-F238E27FC236}">
                <a16:creationId xmlns:a16="http://schemas.microsoft.com/office/drawing/2014/main" id="{0973A3CA-5AAC-A147-8F4F-A9EBCC7BC3EF}"/>
              </a:ext>
            </a:extLst>
          </p:cNvPr>
          <p:cNvGrpSpPr/>
          <p:nvPr/>
        </p:nvGrpSpPr>
        <p:grpSpPr>
          <a:xfrm>
            <a:off x="6396804" y="3410001"/>
            <a:ext cx="1851659" cy="1143000"/>
            <a:chOff x="7139940" y="2807207"/>
            <a:chExt cx="1851659" cy="1143000"/>
          </a:xfrm>
          <a:solidFill>
            <a:srgbClr val="0B49CB"/>
          </a:solidFill>
        </p:grpSpPr>
        <p:sp>
          <p:nvSpPr>
            <p:cNvPr id="27" name="object 37">
              <a:extLst>
                <a:ext uri="{FF2B5EF4-FFF2-40B4-BE49-F238E27FC236}">
                  <a16:creationId xmlns:a16="http://schemas.microsoft.com/office/drawing/2014/main" id="{6363DD62-A659-EB42-816F-5D60CBB006E2}"/>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28" name="object 38">
              <a:extLst>
                <a:ext uri="{FF2B5EF4-FFF2-40B4-BE49-F238E27FC236}">
                  <a16:creationId xmlns:a16="http://schemas.microsoft.com/office/drawing/2014/main" id="{92DB00C7-8EAE-B146-98E0-CFE8ADC403A8}"/>
                </a:ext>
              </a:extLst>
            </p:cNvPr>
            <p:cNvSpPr/>
            <p:nvPr/>
          </p:nvSpPr>
          <p:spPr>
            <a:xfrm>
              <a:off x="7164325" y="3047999"/>
              <a:ext cx="1769364" cy="696468"/>
            </a:xfrm>
            <a:prstGeom prst="rect">
              <a:avLst/>
            </a:prstGeom>
            <a:grpFill/>
          </p:spPr>
          <p:txBody>
            <a:bodyPr wrap="square" lIns="0" tIns="0" rIns="0" bIns="0" rtlCol="0"/>
            <a:lstStyle/>
            <a:p>
              <a:endParaRPr dirty="0"/>
            </a:p>
          </p:txBody>
        </p:sp>
        <p:sp>
          <p:nvSpPr>
            <p:cNvPr id="29" name="object 39">
              <a:extLst>
                <a:ext uri="{FF2B5EF4-FFF2-40B4-BE49-F238E27FC236}">
                  <a16:creationId xmlns:a16="http://schemas.microsoft.com/office/drawing/2014/main" id="{ED98A8C8-8CE3-8044-B839-4546180EDBEC}"/>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30" name="object 40">
            <a:extLst>
              <a:ext uri="{FF2B5EF4-FFF2-40B4-BE49-F238E27FC236}">
                <a16:creationId xmlns:a16="http://schemas.microsoft.com/office/drawing/2014/main" id="{D6FB1AC1-8C94-8C4A-8F7B-8E61EF0D1921}"/>
              </a:ext>
            </a:extLst>
          </p:cNvPr>
          <p:cNvSpPr txBox="1"/>
          <p:nvPr/>
        </p:nvSpPr>
        <p:spPr>
          <a:xfrm>
            <a:off x="6548442" y="3698799"/>
            <a:ext cx="1492885" cy="485389"/>
          </a:xfrm>
          <a:prstGeom prst="rect">
            <a:avLst/>
          </a:prstGeom>
        </p:spPr>
        <p:txBody>
          <a:bodyPr vert="horz" wrap="square" lIns="0" tIns="36195" rIns="0" bIns="0" rtlCol="0">
            <a:spAutoFit/>
          </a:bodyPr>
          <a:lstStyle/>
          <a:p>
            <a:pPr marL="332740" marR="5080" indent="-320040" algn="ctr">
              <a:lnSpc>
                <a:spcPts val="1639"/>
              </a:lnSpc>
              <a:spcBef>
                <a:spcPts val="285"/>
              </a:spcBef>
            </a:pPr>
            <a:r>
              <a:rPr lang="en-US" sz="1500" spc="-5" dirty="0">
                <a:solidFill>
                  <a:srgbClr val="FFFFFF"/>
                </a:solidFill>
                <a:latin typeface="Carlito"/>
                <a:cs typeface="Carlito"/>
              </a:rPr>
              <a:t>Score models on</a:t>
            </a:r>
          </a:p>
          <a:p>
            <a:pPr marL="332740" marR="5080" indent="-320040" algn="ctr">
              <a:lnSpc>
                <a:spcPts val="1639"/>
              </a:lnSpc>
              <a:spcBef>
                <a:spcPts val="285"/>
              </a:spcBef>
            </a:pPr>
            <a:r>
              <a:rPr lang="en-US" sz="1500" spc="-5" dirty="0">
                <a:solidFill>
                  <a:srgbClr val="FFFFFF"/>
                </a:solidFill>
                <a:latin typeface="Carlito"/>
                <a:cs typeface="Carlito"/>
              </a:rPr>
              <a:t> split test set</a:t>
            </a:r>
            <a:endParaRPr sz="1500" dirty="0">
              <a:latin typeface="Carlito"/>
              <a:cs typeface="Carlito"/>
            </a:endParaRPr>
          </a:p>
        </p:txBody>
      </p:sp>
      <p:grpSp>
        <p:nvGrpSpPr>
          <p:cNvPr id="31" name="object 41">
            <a:extLst>
              <a:ext uri="{FF2B5EF4-FFF2-40B4-BE49-F238E27FC236}">
                <a16:creationId xmlns:a16="http://schemas.microsoft.com/office/drawing/2014/main" id="{52C6A6D1-6854-4847-B97F-1F1076ABB9BA}"/>
              </a:ext>
            </a:extLst>
          </p:cNvPr>
          <p:cNvGrpSpPr/>
          <p:nvPr/>
        </p:nvGrpSpPr>
        <p:grpSpPr>
          <a:xfrm>
            <a:off x="3772693" y="3410001"/>
            <a:ext cx="1851659" cy="1143000"/>
            <a:chOff x="7139940" y="1478280"/>
            <a:chExt cx="1851659" cy="1143000"/>
          </a:xfrm>
          <a:solidFill>
            <a:srgbClr val="0B49CB"/>
          </a:solidFill>
        </p:grpSpPr>
        <p:sp>
          <p:nvSpPr>
            <p:cNvPr id="32" name="object 44">
              <a:extLst>
                <a:ext uri="{FF2B5EF4-FFF2-40B4-BE49-F238E27FC236}">
                  <a16:creationId xmlns:a16="http://schemas.microsoft.com/office/drawing/2014/main" id="{202FFF59-B0C3-004A-A341-803DCFB7169D}"/>
                </a:ext>
              </a:extLst>
            </p:cNvPr>
            <p:cNvSpPr/>
            <p:nvPr/>
          </p:nvSpPr>
          <p:spPr>
            <a:xfrm>
              <a:off x="7139940" y="1478280"/>
              <a:ext cx="1851659" cy="1143000"/>
            </a:xfrm>
            <a:prstGeom prst="rect">
              <a:avLst/>
            </a:prstGeom>
            <a:grpFill/>
          </p:spPr>
          <p:txBody>
            <a:bodyPr wrap="square" lIns="0" tIns="0" rIns="0" bIns="0" rtlCol="0"/>
            <a:lstStyle/>
            <a:p>
              <a:endParaRPr/>
            </a:p>
          </p:txBody>
        </p:sp>
        <p:sp>
          <p:nvSpPr>
            <p:cNvPr id="33" name="object 45">
              <a:extLst>
                <a:ext uri="{FF2B5EF4-FFF2-40B4-BE49-F238E27FC236}">
                  <a16:creationId xmlns:a16="http://schemas.microsoft.com/office/drawing/2014/main" id="{A51B590A-9E38-2740-9778-D37090706614}"/>
                </a:ext>
              </a:extLst>
            </p:cNvPr>
            <p:cNvSpPr/>
            <p:nvPr/>
          </p:nvSpPr>
          <p:spPr>
            <a:xfrm>
              <a:off x="7226808" y="1615440"/>
              <a:ext cx="1717548" cy="903731"/>
            </a:xfrm>
            <a:prstGeom prst="rect">
              <a:avLst/>
            </a:prstGeom>
            <a:grpFill/>
          </p:spPr>
          <p:txBody>
            <a:bodyPr wrap="square" lIns="0" tIns="0" rIns="0" bIns="0" rtlCol="0"/>
            <a:lstStyle/>
            <a:p>
              <a:endParaRPr/>
            </a:p>
          </p:txBody>
        </p:sp>
        <p:sp>
          <p:nvSpPr>
            <p:cNvPr id="34" name="object 46">
              <a:extLst>
                <a:ext uri="{FF2B5EF4-FFF2-40B4-BE49-F238E27FC236}">
                  <a16:creationId xmlns:a16="http://schemas.microsoft.com/office/drawing/2014/main" id="{1E3643D9-F58E-5248-9C0D-5F4CD8D751AA}"/>
                </a:ext>
              </a:extLst>
            </p:cNvPr>
            <p:cNvSpPr/>
            <p:nvPr/>
          </p:nvSpPr>
          <p:spPr>
            <a:xfrm>
              <a:off x="7161276" y="1499616"/>
              <a:ext cx="1772412" cy="1063752"/>
            </a:xfrm>
            <a:prstGeom prst="rect">
              <a:avLst/>
            </a:prstGeom>
            <a:grpFill/>
          </p:spPr>
          <p:txBody>
            <a:bodyPr wrap="square" lIns="0" tIns="0" rIns="0" bIns="0" rtlCol="0"/>
            <a:lstStyle/>
            <a:p>
              <a:endParaRPr/>
            </a:p>
          </p:txBody>
        </p:sp>
      </p:grpSp>
      <p:sp>
        <p:nvSpPr>
          <p:cNvPr id="35" name="object 47">
            <a:extLst>
              <a:ext uri="{FF2B5EF4-FFF2-40B4-BE49-F238E27FC236}">
                <a16:creationId xmlns:a16="http://schemas.microsoft.com/office/drawing/2014/main" id="{4E774C24-72FD-FF49-A3B6-F93A75346CA3}"/>
              </a:ext>
            </a:extLst>
          </p:cNvPr>
          <p:cNvSpPr txBox="1">
            <a:spLocks/>
          </p:cNvSpPr>
          <p:nvPr/>
        </p:nvSpPr>
        <p:spPr>
          <a:xfrm>
            <a:off x="3986814" y="3592626"/>
            <a:ext cx="1373505" cy="766877"/>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dirty="0">
                <a:solidFill>
                  <a:srgbClr val="FFFFFF"/>
                </a:solidFill>
                <a:latin typeface="Carlito"/>
                <a:cs typeface="Carlito"/>
              </a:rPr>
              <a:t>Confusion</a:t>
            </a:r>
          </a:p>
          <a:p>
            <a:pPr marL="12700" marR="5080" algn="ctr">
              <a:lnSpc>
                <a:spcPts val="1650"/>
              </a:lnSpc>
              <a:spcBef>
                <a:spcPts val="280"/>
              </a:spcBef>
            </a:pPr>
            <a:r>
              <a:rPr lang="en-US" sz="1500" spc="-5" dirty="0">
                <a:solidFill>
                  <a:srgbClr val="FFFFFF"/>
                </a:solidFill>
                <a:latin typeface="Carlito"/>
                <a:cs typeface="Carlito"/>
              </a:rPr>
              <a:t>Matrix for all</a:t>
            </a:r>
          </a:p>
          <a:p>
            <a:pPr marL="12700" marR="5080" algn="ctr">
              <a:lnSpc>
                <a:spcPts val="1650"/>
              </a:lnSpc>
              <a:spcBef>
                <a:spcPts val="280"/>
              </a:spcBef>
            </a:pPr>
            <a:r>
              <a:rPr lang="en-US" sz="1500" spc="-5" dirty="0">
                <a:solidFill>
                  <a:srgbClr val="FFFFFF"/>
                </a:solidFill>
                <a:latin typeface="Carlito"/>
                <a:cs typeface="Carlito"/>
              </a:rPr>
              <a:t>models</a:t>
            </a:r>
            <a:endParaRPr lang="en-US" sz="1500" dirty="0">
              <a:latin typeface="Carlito"/>
              <a:cs typeface="Carlito"/>
            </a:endParaRPr>
          </a:p>
        </p:txBody>
      </p:sp>
      <p:grpSp>
        <p:nvGrpSpPr>
          <p:cNvPr id="36" name="object 48">
            <a:extLst>
              <a:ext uri="{FF2B5EF4-FFF2-40B4-BE49-F238E27FC236}">
                <a16:creationId xmlns:a16="http://schemas.microsoft.com/office/drawing/2014/main" id="{2B591717-2737-BC44-BD52-BEB4276BD534}"/>
              </a:ext>
            </a:extLst>
          </p:cNvPr>
          <p:cNvGrpSpPr/>
          <p:nvPr/>
        </p:nvGrpSpPr>
        <p:grpSpPr>
          <a:xfrm>
            <a:off x="1105910" y="3394261"/>
            <a:ext cx="1851659" cy="1143000"/>
            <a:chOff x="9496043" y="1478280"/>
            <a:chExt cx="1851659" cy="1143000"/>
          </a:xfrm>
          <a:solidFill>
            <a:srgbClr val="0B49CB"/>
          </a:solidFill>
        </p:grpSpPr>
        <p:sp>
          <p:nvSpPr>
            <p:cNvPr id="37" name="object 49">
              <a:extLst>
                <a:ext uri="{FF2B5EF4-FFF2-40B4-BE49-F238E27FC236}">
                  <a16:creationId xmlns:a16="http://schemas.microsoft.com/office/drawing/2014/main" id="{645AFA59-E502-AE48-A67E-BEB4C52EC984}"/>
                </a:ext>
              </a:extLst>
            </p:cNvPr>
            <p:cNvSpPr/>
            <p:nvPr/>
          </p:nvSpPr>
          <p:spPr>
            <a:xfrm>
              <a:off x="9496043" y="1478280"/>
              <a:ext cx="1851659" cy="1143000"/>
            </a:xfrm>
            <a:prstGeom prst="rect">
              <a:avLst/>
            </a:prstGeom>
            <a:grpFill/>
          </p:spPr>
          <p:txBody>
            <a:bodyPr wrap="square" lIns="0" tIns="0" rIns="0" bIns="0" rtlCol="0"/>
            <a:lstStyle/>
            <a:p>
              <a:endParaRPr/>
            </a:p>
          </p:txBody>
        </p:sp>
        <p:sp>
          <p:nvSpPr>
            <p:cNvPr id="38" name="object 50">
              <a:extLst>
                <a:ext uri="{FF2B5EF4-FFF2-40B4-BE49-F238E27FC236}">
                  <a16:creationId xmlns:a16="http://schemas.microsoft.com/office/drawing/2014/main" id="{38911825-6945-D048-93A6-8B151F606C19}"/>
                </a:ext>
              </a:extLst>
            </p:cNvPr>
            <p:cNvSpPr/>
            <p:nvPr/>
          </p:nvSpPr>
          <p:spPr>
            <a:xfrm>
              <a:off x="9538716" y="1615440"/>
              <a:ext cx="1772412" cy="903731"/>
            </a:xfrm>
            <a:prstGeom prst="rect">
              <a:avLst/>
            </a:prstGeom>
            <a:grpFill/>
          </p:spPr>
          <p:txBody>
            <a:bodyPr wrap="square" lIns="0" tIns="0" rIns="0" bIns="0" rtlCol="0"/>
            <a:lstStyle/>
            <a:p>
              <a:endParaRPr/>
            </a:p>
          </p:txBody>
        </p:sp>
        <p:sp>
          <p:nvSpPr>
            <p:cNvPr id="39" name="object 51">
              <a:extLst>
                <a:ext uri="{FF2B5EF4-FFF2-40B4-BE49-F238E27FC236}">
                  <a16:creationId xmlns:a16="http://schemas.microsoft.com/office/drawing/2014/main" id="{A115E4A5-5CFC-A049-94B4-3E3DBF000B36}"/>
                </a:ext>
              </a:extLst>
            </p:cNvPr>
            <p:cNvSpPr/>
            <p:nvPr/>
          </p:nvSpPr>
          <p:spPr>
            <a:xfrm>
              <a:off x="9517379" y="1499616"/>
              <a:ext cx="1772412" cy="1063752"/>
            </a:xfrm>
            <a:prstGeom prst="rect">
              <a:avLst/>
            </a:prstGeom>
            <a:grpFill/>
          </p:spPr>
          <p:txBody>
            <a:bodyPr wrap="square" lIns="0" tIns="0" rIns="0" bIns="0" rtlCol="0"/>
            <a:lstStyle/>
            <a:p>
              <a:endParaRPr/>
            </a:p>
          </p:txBody>
        </p:sp>
      </p:grpSp>
      <p:sp>
        <p:nvSpPr>
          <p:cNvPr id="40" name="object 52">
            <a:extLst>
              <a:ext uri="{FF2B5EF4-FFF2-40B4-BE49-F238E27FC236}">
                <a16:creationId xmlns:a16="http://schemas.microsoft.com/office/drawing/2014/main" id="{72647961-225E-AB41-BA86-BF8C45BDA450}"/>
              </a:ext>
            </a:extLst>
          </p:cNvPr>
          <p:cNvSpPr txBox="1"/>
          <p:nvPr/>
        </p:nvSpPr>
        <p:spPr>
          <a:xfrm>
            <a:off x="1250183" y="3669486"/>
            <a:ext cx="1539240" cy="491930"/>
          </a:xfrm>
          <a:prstGeom prst="rect">
            <a:avLst/>
          </a:prstGeom>
        </p:spPr>
        <p:txBody>
          <a:bodyPr vert="horz" wrap="square" lIns="0" tIns="33020" rIns="0" bIns="0" rtlCol="0">
            <a:spAutoFit/>
          </a:bodyPr>
          <a:lstStyle/>
          <a:p>
            <a:pPr marL="12700" marR="5080" indent="-1270" algn="ctr">
              <a:lnSpc>
                <a:spcPct val="91000"/>
              </a:lnSpc>
              <a:spcBef>
                <a:spcPts val="260"/>
              </a:spcBef>
            </a:pPr>
            <a:r>
              <a:rPr lang="en-US" sz="1500" spc="-20" dirty="0" err="1">
                <a:solidFill>
                  <a:srgbClr val="FFFFFF"/>
                </a:solidFill>
                <a:latin typeface="Carlito"/>
                <a:cs typeface="Carlito"/>
              </a:rPr>
              <a:t>Barplot</a:t>
            </a:r>
            <a:r>
              <a:rPr lang="en-US" sz="1500" spc="-20" dirty="0">
                <a:solidFill>
                  <a:srgbClr val="FFFFFF"/>
                </a:solidFill>
                <a:latin typeface="Carlito"/>
                <a:cs typeface="Carlito"/>
              </a:rPr>
              <a:t> to compare</a:t>
            </a:r>
          </a:p>
          <a:p>
            <a:pPr marL="12700" marR="5080" indent="-1270" algn="ctr">
              <a:lnSpc>
                <a:spcPct val="91000"/>
              </a:lnSpc>
              <a:spcBef>
                <a:spcPts val="260"/>
              </a:spcBef>
            </a:pPr>
            <a:r>
              <a:rPr lang="en-US" sz="1500" spc="-20" dirty="0">
                <a:solidFill>
                  <a:srgbClr val="FFFFFF"/>
                </a:solidFill>
                <a:latin typeface="Carlito"/>
                <a:cs typeface="Carlito"/>
              </a:rPr>
              <a:t>Score of models</a:t>
            </a:r>
            <a:endParaRPr sz="1500" dirty="0">
              <a:latin typeface="Carlito"/>
              <a:cs typeface="Carlito"/>
            </a:endParaRPr>
          </a:p>
        </p:txBody>
      </p:sp>
      <p:sp>
        <p:nvSpPr>
          <p:cNvPr id="41" name="Right Arrow 40">
            <a:extLst>
              <a:ext uri="{FF2B5EF4-FFF2-40B4-BE49-F238E27FC236}">
                <a16:creationId xmlns:a16="http://schemas.microsoft.com/office/drawing/2014/main" id="{A0E43892-8ABF-F246-A51A-D484BAC58080}"/>
              </a:ext>
            </a:extLst>
          </p:cNvPr>
          <p:cNvSpPr/>
          <p:nvPr/>
        </p:nvSpPr>
        <p:spPr>
          <a:xfrm>
            <a:off x="3089732" y="1963785"/>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ight Arrow 41">
            <a:extLst>
              <a:ext uri="{FF2B5EF4-FFF2-40B4-BE49-F238E27FC236}">
                <a16:creationId xmlns:a16="http://schemas.microsoft.com/office/drawing/2014/main" id="{510C8BE1-FFCE-224C-96F0-92172F75995A}"/>
              </a:ext>
            </a:extLst>
          </p:cNvPr>
          <p:cNvSpPr/>
          <p:nvPr/>
        </p:nvSpPr>
        <p:spPr>
          <a:xfrm>
            <a:off x="5740335"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ight Arrow 42">
            <a:extLst>
              <a:ext uri="{FF2B5EF4-FFF2-40B4-BE49-F238E27FC236}">
                <a16:creationId xmlns:a16="http://schemas.microsoft.com/office/drawing/2014/main" id="{99E82085-AD91-734D-B43A-6A2C23F553DB}"/>
              </a:ext>
            </a:extLst>
          </p:cNvPr>
          <p:cNvSpPr/>
          <p:nvPr/>
        </p:nvSpPr>
        <p:spPr>
          <a:xfrm>
            <a:off x="8379809"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ight Arrow 43">
            <a:extLst>
              <a:ext uri="{FF2B5EF4-FFF2-40B4-BE49-F238E27FC236}">
                <a16:creationId xmlns:a16="http://schemas.microsoft.com/office/drawing/2014/main" id="{DC98A159-2A0D-2F4E-BEDA-5B07F78B1145}"/>
              </a:ext>
            </a:extLst>
          </p:cNvPr>
          <p:cNvSpPr/>
          <p:nvPr/>
        </p:nvSpPr>
        <p:spPr>
          <a:xfrm flipH="1">
            <a:off x="5672103" y="3743390"/>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ight Arrow 44">
            <a:extLst>
              <a:ext uri="{FF2B5EF4-FFF2-40B4-BE49-F238E27FC236}">
                <a16:creationId xmlns:a16="http://schemas.microsoft.com/office/drawing/2014/main" id="{CC27497B-C647-0F47-B877-5CFB40BDD358}"/>
              </a:ext>
            </a:extLst>
          </p:cNvPr>
          <p:cNvSpPr/>
          <p:nvPr/>
        </p:nvSpPr>
        <p:spPr>
          <a:xfrm flipH="1">
            <a:off x="3016132" y="3743390"/>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ight Arrow 45">
            <a:extLst>
              <a:ext uri="{FF2B5EF4-FFF2-40B4-BE49-F238E27FC236}">
                <a16:creationId xmlns:a16="http://schemas.microsoft.com/office/drawing/2014/main" id="{D2C14934-00F2-F145-9735-D19FFF19E69D}"/>
              </a:ext>
            </a:extLst>
          </p:cNvPr>
          <p:cNvSpPr/>
          <p:nvPr/>
        </p:nvSpPr>
        <p:spPr>
          <a:xfrm rot="16200000" flipH="1">
            <a:off x="9790902" y="2857496"/>
            <a:ext cx="440183"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object 34">
            <a:extLst>
              <a:ext uri="{FF2B5EF4-FFF2-40B4-BE49-F238E27FC236}">
                <a16:creationId xmlns:a16="http://schemas.microsoft.com/office/drawing/2014/main" id="{C7B251A0-7D8A-9F4C-8CD5-B083A24F7222}"/>
              </a:ext>
            </a:extLst>
          </p:cNvPr>
          <p:cNvGrpSpPr/>
          <p:nvPr/>
        </p:nvGrpSpPr>
        <p:grpSpPr>
          <a:xfrm>
            <a:off x="9058981" y="3352127"/>
            <a:ext cx="1851659" cy="1143000"/>
            <a:chOff x="7139940" y="2807207"/>
            <a:chExt cx="1851659" cy="1143000"/>
          </a:xfrm>
          <a:solidFill>
            <a:srgbClr val="0B49CB"/>
          </a:solidFill>
        </p:grpSpPr>
        <p:sp>
          <p:nvSpPr>
            <p:cNvPr id="49" name="object 37">
              <a:extLst>
                <a:ext uri="{FF2B5EF4-FFF2-40B4-BE49-F238E27FC236}">
                  <a16:creationId xmlns:a16="http://schemas.microsoft.com/office/drawing/2014/main" id="{EE5DEB58-1FCC-9E43-8B46-180760241A17}"/>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50" name="object 38">
              <a:extLst>
                <a:ext uri="{FF2B5EF4-FFF2-40B4-BE49-F238E27FC236}">
                  <a16:creationId xmlns:a16="http://schemas.microsoft.com/office/drawing/2014/main" id="{F0417F3D-897B-194E-A64F-B7AEB05F69C2}"/>
                </a:ext>
              </a:extLst>
            </p:cNvPr>
            <p:cNvSpPr/>
            <p:nvPr/>
          </p:nvSpPr>
          <p:spPr>
            <a:xfrm>
              <a:off x="7164325" y="3047999"/>
              <a:ext cx="1769364" cy="696468"/>
            </a:xfrm>
            <a:prstGeom prst="rect">
              <a:avLst/>
            </a:prstGeom>
            <a:grpFill/>
          </p:spPr>
          <p:txBody>
            <a:bodyPr wrap="square" lIns="0" tIns="0" rIns="0" bIns="0" rtlCol="0"/>
            <a:lstStyle/>
            <a:p>
              <a:endParaRPr dirty="0"/>
            </a:p>
          </p:txBody>
        </p:sp>
        <p:sp>
          <p:nvSpPr>
            <p:cNvPr id="51" name="object 39">
              <a:extLst>
                <a:ext uri="{FF2B5EF4-FFF2-40B4-BE49-F238E27FC236}">
                  <a16:creationId xmlns:a16="http://schemas.microsoft.com/office/drawing/2014/main" id="{4226C22E-D8E9-BA46-B45D-91EBC9C72A5B}"/>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52" name="Right Arrow 51">
            <a:extLst>
              <a:ext uri="{FF2B5EF4-FFF2-40B4-BE49-F238E27FC236}">
                <a16:creationId xmlns:a16="http://schemas.microsoft.com/office/drawing/2014/main" id="{C4A15E36-6FC5-AD4F-AB8B-D61A1D5AA62F}"/>
              </a:ext>
            </a:extLst>
          </p:cNvPr>
          <p:cNvSpPr/>
          <p:nvPr/>
        </p:nvSpPr>
        <p:spPr>
          <a:xfrm flipH="1">
            <a:off x="8334280" y="3685516"/>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bject 40">
            <a:extLst>
              <a:ext uri="{FF2B5EF4-FFF2-40B4-BE49-F238E27FC236}">
                <a16:creationId xmlns:a16="http://schemas.microsoft.com/office/drawing/2014/main" id="{2F84B505-91C4-DB4E-8542-F8F0741DD3B5}"/>
              </a:ext>
            </a:extLst>
          </p:cNvPr>
          <p:cNvSpPr txBox="1"/>
          <p:nvPr/>
        </p:nvSpPr>
        <p:spPr>
          <a:xfrm>
            <a:off x="9222194" y="3444156"/>
            <a:ext cx="1492885" cy="972702"/>
          </a:xfrm>
          <a:prstGeom prst="rect">
            <a:avLst/>
          </a:prstGeom>
        </p:spPr>
        <p:txBody>
          <a:bodyPr vert="horz" wrap="square" lIns="0" tIns="36195" rIns="0" bIns="0" rtlCol="0">
            <a:spAutoFit/>
          </a:bodyPr>
          <a:lstStyle/>
          <a:p>
            <a:pPr marL="332740" marR="5080" indent="-320040" algn="ctr">
              <a:lnSpc>
                <a:spcPts val="1639"/>
              </a:lnSpc>
              <a:spcBef>
                <a:spcPts val="285"/>
              </a:spcBef>
            </a:pPr>
            <a:r>
              <a:rPr lang="en-US" sz="1500" spc="-5" dirty="0">
                <a:solidFill>
                  <a:srgbClr val="FFFFFF"/>
                </a:solidFill>
                <a:latin typeface="Carlito"/>
                <a:cs typeface="Carlito"/>
              </a:rPr>
              <a:t>Use </a:t>
            </a:r>
            <a:r>
              <a:rPr lang="en-US" sz="1500" spc="-5" dirty="0" err="1">
                <a:solidFill>
                  <a:srgbClr val="FFFFFF"/>
                </a:solidFill>
                <a:latin typeface="Carlito"/>
                <a:cs typeface="Carlito"/>
              </a:rPr>
              <a:t>GridSearchCV</a:t>
            </a:r>
            <a:endParaRPr lang="en-US" sz="1500" spc="-5" dirty="0">
              <a:solidFill>
                <a:srgbClr val="FFFFFF"/>
              </a:solidFill>
              <a:latin typeface="Carlito"/>
              <a:cs typeface="Carlito"/>
            </a:endParaRPr>
          </a:p>
          <a:p>
            <a:pPr marL="332740" marR="5080" indent="-320040" algn="ctr">
              <a:lnSpc>
                <a:spcPts val="1639"/>
              </a:lnSpc>
              <a:spcBef>
                <a:spcPts val="285"/>
              </a:spcBef>
            </a:pPr>
            <a:r>
              <a:rPr lang="en-US" sz="1500" spc="-5" dirty="0">
                <a:solidFill>
                  <a:srgbClr val="FFFFFF"/>
                </a:solidFill>
                <a:latin typeface="Carlito"/>
                <a:cs typeface="Carlito"/>
              </a:rPr>
              <a:t>on </a:t>
            </a:r>
            <a:r>
              <a:rPr lang="en-US" sz="1500" spc="-5" dirty="0" err="1">
                <a:solidFill>
                  <a:srgbClr val="FFFFFF"/>
                </a:solidFill>
                <a:latin typeface="Carlito"/>
                <a:cs typeface="Carlito"/>
              </a:rPr>
              <a:t>LogReg</a:t>
            </a:r>
            <a:r>
              <a:rPr lang="en-US" sz="1500" spc="-5" dirty="0">
                <a:solidFill>
                  <a:srgbClr val="FFFFFF"/>
                </a:solidFill>
                <a:latin typeface="Carlito"/>
                <a:cs typeface="Carlito"/>
              </a:rPr>
              <a:t>, SVM, </a:t>
            </a:r>
          </a:p>
          <a:p>
            <a:pPr marL="332740" marR="5080" indent="-320040" algn="ctr">
              <a:lnSpc>
                <a:spcPts val="1639"/>
              </a:lnSpc>
              <a:spcBef>
                <a:spcPts val="285"/>
              </a:spcBef>
            </a:pPr>
            <a:r>
              <a:rPr lang="en-US" sz="1500" spc="-5" dirty="0">
                <a:solidFill>
                  <a:srgbClr val="FFFFFF"/>
                </a:solidFill>
                <a:latin typeface="Carlito"/>
                <a:cs typeface="Carlito"/>
              </a:rPr>
              <a:t>Decision Tree, </a:t>
            </a:r>
          </a:p>
          <a:p>
            <a:pPr marL="332740" marR="5080" indent="-320040" algn="ctr">
              <a:lnSpc>
                <a:spcPts val="1639"/>
              </a:lnSpc>
              <a:spcBef>
                <a:spcPts val="285"/>
              </a:spcBef>
            </a:pPr>
            <a:r>
              <a:rPr lang="en-US" sz="1500" spc="-5" dirty="0">
                <a:solidFill>
                  <a:srgbClr val="FFFFFF"/>
                </a:solidFill>
                <a:latin typeface="Carlito"/>
                <a:cs typeface="Carlito"/>
              </a:rPr>
              <a:t>and KNN models</a:t>
            </a:r>
            <a:endParaRPr sz="1500" dirty="0">
              <a:latin typeface="Carlito"/>
              <a:cs typeface="Carlito"/>
            </a:endParaRP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08" y="3579186"/>
            <a:ext cx="2203357" cy="979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1400" dirty="0" err="1">
                <a:solidFill>
                  <a:schemeClr val="accent3">
                    <a:lumMod val="25000"/>
                  </a:schemeClr>
                </a:solidFill>
                <a:latin typeface="Abadi" panose="020B0604020104020204" pitchFamily="34" charset="0"/>
              </a:rPr>
              <a:t>LogReg</a:t>
            </a:r>
            <a:endParaRPr lang="en-US" sz="1400" dirty="0">
              <a:solidFill>
                <a:schemeClr val="accent3">
                  <a:lumMod val="25000"/>
                </a:schemeClr>
              </a:solidFill>
              <a:latin typeface="Abadi" panose="020B0604020104020204" pitchFamily="34" charset="0"/>
            </a:endParaRPr>
          </a:p>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Accuracy: 83.33%</a:t>
            </a:r>
          </a:p>
          <a:p>
            <a:pPr marL="457200" lvl="1" indent="0" algn="ctr">
              <a:buNone/>
            </a:pPr>
            <a:endParaRPr lang="en-US" sz="1100" dirty="0"/>
          </a:p>
          <a:p>
            <a:pPr marL="457200" lvl="1" indent="0" algn="ctr">
              <a:buNone/>
            </a:pPr>
            <a:endParaRPr lang="en-US" sz="11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a:extLst>
              <a:ext uri="{FF2B5EF4-FFF2-40B4-BE49-F238E27FC236}">
                <a16:creationId xmlns:a16="http://schemas.microsoft.com/office/drawing/2014/main" id="{F4172654-D025-D240-96FE-28CECEB159C3}"/>
              </a:ext>
            </a:extLst>
          </p:cNvPr>
          <p:cNvPicPr>
            <a:picLocks noChangeAspect="1"/>
          </p:cNvPicPr>
          <p:nvPr/>
        </p:nvPicPr>
        <p:blipFill>
          <a:blip r:embed="rId4"/>
          <a:stretch>
            <a:fillRect/>
          </a:stretch>
        </p:blipFill>
        <p:spPr>
          <a:xfrm>
            <a:off x="770011" y="1727521"/>
            <a:ext cx="2203354" cy="1701479"/>
          </a:xfrm>
          <a:prstGeom prst="rect">
            <a:avLst/>
          </a:prstGeom>
        </p:spPr>
      </p:pic>
      <p:pic>
        <p:nvPicPr>
          <p:cNvPr id="3" name="Picture 2">
            <a:extLst>
              <a:ext uri="{FF2B5EF4-FFF2-40B4-BE49-F238E27FC236}">
                <a16:creationId xmlns:a16="http://schemas.microsoft.com/office/drawing/2014/main" id="{4F644F09-0438-1A4F-B1E7-2253059016A4}"/>
              </a:ext>
            </a:extLst>
          </p:cNvPr>
          <p:cNvPicPr>
            <a:picLocks noChangeAspect="1"/>
          </p:cNvPicPr>
          <p:nvPr/>
        </p:nvPicPr>
        <p:blipFill>
          <a:blip r:embed="rId4"/>
          <a:stretch>
            <a:fillRect/>
          </a:stretch>
        </p:blipFill>
        <p:spPr>
          <a:xfrm>
            <a:off x="3603356" y="1727521"/>
            <a:ext cx="2203356" cy="1701480"/>
          </a:xfrm>
          <a:prstGeom prst="rect">
            <a:avLst/>
          </a:prstGeom>
        </p:spPr>
      </p:pic>
      <p:sp>
        <p:nvSpPr>
          <p:cNvPr id="9" name="Content Placeholder 2">
            <a:extLst>
              <a:ext uri="{FF2B5EF4-FFF2-40B4-BE49-F238E27FC236}">
                <a16:creationId xmlns:a16="http://schemas.microsoft.com/office/drawing/2014/main" id="{F7543FB7-13DB-244D-881F-4907CE4CD925}"/>
              </a:ext>
            </a:extLst>
          </p:cNvPr>
          <p:cNvSpPr txBox="1">
            <a:spLocks/>
          </p:cNvSpPr>
          <p:nvPr/>
        </p:nvSpPr>
        <p:spPr>
          <a:xfrm>
            <a:off x="3603356" y="3579186"/>
            <a:ext cx="2203357" cy="979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SVM</a:t>
            </a:r>
          </a:p>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Accuracy: 83.33%</a:t>
            </a:r>
          </a:p>
          <a:p>
            <a:pPr marL="457200" lvl="1" indent="0" algn="ctr">
              <a:buNone/>
            </a:pPr>
            <a:endParaRPr lang="en-US" sz="1100" dirty="0"/>
          </a:p>
          <a:p>
            <a:pPr marL="457200" lvl="1" indent="0" algn="ctr">
              <a:buNone/>
            </a:pPr>
            <a:endParaRPr lang="en-US" sz="1100" dirty="0"/>
          </a:p>
        </p:txBody>
      </p:sp>
      <p:pic>
        <p:nvPicPr>
          <p:cNvPr id="10" name="Picture 9">
            <a:extLst>
              <a:ext uri="{FF2B5EF4-FFF2-40B4-BE49-F238E27FC236}">
                <a16:creationId xmlns:a16="http://schemas.microsoft.com/office/drawing/2014/main" id="{5FBFA271-60A8-2F40-97EC-9FAFC2F28E63}"/>
              </a:ext>
            </a:extLst>
          </p:cNvPr>
          <p:cNvPicPr>
            <a:picLocks noChangeAspect="1"/>
          </p:cNvPicPr>
          <p:nvPr/>
        </p:nvPicPr>
        <p:blipFill>
          <a:blip r:embed="rId4"/>
          <a:stretch>
            <a:fillRect/>
          </a:stretch>
        </p:blipFill>
        <p:spPr>
          <a:xfrm>
            <a:off x="6436703" y="1727520"/>
            <a:ext cx="2203356" cy="1701480"/>
          </a:xfrm>
          <a:prstGeom prst="rect">
            <a:avLst/>
          </a:prstGeom>
        </p:spPr>
      </p:pic>
      <p:pic>
        <p:nvPicPr>
          <p:cNvPr id="11" name="Picture 10">
            <a:extLst>
              <a:ext uri="{FF2B5EF4-FFF2-40B4-BE49-F238E27FC236}">
                <a16:creationId xmlns:a16="http://schemas.microsoft.com/office/drawing/2014/main" id="{F312F004-6976-0942-954A-4D605FC0F2AF}"/>
              </a:ext>
            </a:extLst>
          </p:cNvPr>
          <p:cNvPicPr>
            <a:picLocks noChangeAspect="1"/>
          </p:cNvPicPr>
          <p:nvPr/>
        </p:nvPicPr>
        <p:blipFill>
          <a:blip r:embed="rId4"/>
          <a:stretch>
            <a:fillRect/>
          </a:stretch>
        </p:blipFill>
        <p:spPr>
          <a:xfrm>
            <a:off x="9270049" y="1727520"/>
            <a:ext cx="2203356" cy="1701480"/>
          </a:xfrm>
          <a:prstGeom prst="rect">
            <a:avLst/>
          </a:prstGeom>
        </p:spPr>
      </p:pic>
      <p:sp>
        <p:nvSpPr>
          <p:cNvPr id="12" name="Content Placeholder 2">
            <a:extLst>
              <a:ext uri="{FF2B5EF4-FFF2-40B4-BE49-F238E27FC236}">
                <a16:creationId xmlns:a16="http://schemas.microsoft.com/office/drawing/2014/main" id="{0FD35BB8-F7AE-4F4D-90B5-DD70AE6506B7}"/>
              </a:ext>
            </a:extLst>
          </p:cNvPr>
          <p:cNvSpPr txBox="1">
            <a:spLocks/>
          </p:cNvSpPr>
          <p:nvPr/>
        </p:nvSpPr>
        <p:spPr>
          <a:xfrm>
            <a:off x="6534201" y="3579186"/>
            <a:ext cx="2203357" cy="979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Decision Tree</a:t>
            </a:r>
          </a:p>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Accuracy: 83.33%</a:t>
            </a:r>
          </a:p>
          <a:p>
            <a:pPr marL="457200" lvl="1" indent="0" algn="ctr">
              <a:buNone/>
            </a:pPr>
            <a:endParaRPr lang="en-US" sz="1100" dirty="0"/>
          </a:p>
          <a:p>
            <a:pPr marL="457200" lvl="1" indent="0" algn="ctr">
              <a:buNone/>
            </a:pPr>
            <a:endParaRPr lang="en-US" sz="1100" dirty="0"/>
          </a:p>
        </p:txBody>
      </p:sp>
      <p:sp>
        <p:nvSpPr>
          <p:cNvPr id="13" name="Content Placeholder 2">
            <a:extLst>
              <a:ext uri="{FF2B5EF4-FFF2-40B4-BE49-F238E27FC236}">
                <a16:creationId xmlns:a16="http://schemas.microsoft.com/office/drawing/2014/main" id="{0AC51377-97AA-0B44-B18F-FB6B4F39B453}"/>
              </a:ext>
            </a:extLst>
          </p:cNvPr>
          <p:cNvSpPr txBox="1">
            <a:spLocks/>
          </p:cNvSpPr>
          <p:nvPr/>
        </p:nvSpPr>
        <p:spPr>
          <a:xfrm>
            <a:off x="9367549" y="3579186"/>
            <a:ext cx="2203357" cy="979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KNN</a:t>
            </a:r>
          </a:p>
          <a:p>
            <a:pPr marL="0" indent="0" algn="ctr">
              <a:lnSpc>
                <a:spcPct val="100000"/>
              </a:lnSpc>
              <a:spcBef>
                <a:spcPts val="1400"/>
              </a:spcBef>
              <a:buNone/>
            </a:pPr>
            <a:r>
              <a:rPr lang="en-US" sz="1400" dirty="0">
                <a:solidFill>
                  <a:schemeClr val="accent3">
                    <a:lumMod val="25000"/>
                  </a:schemeClr>
                </a:solidFill>
                <a:latin typeface="Abadi" panose="020B0604020104020204" pitchFamily="34" charset="0"/>
              </a:rPr>
              <a:t>Accuracy: 83.33%</a:t>
            </a:r>
          </a:p>
          <a:p>
            <a:pPr marL="457200" lvl="1" indent="0" algn="ctr">
              <a:buNone/>
            </a:pPr>
            <a:endParaRPr lang="en-US" sz="1100" dirty="0"/>
          </a:p>
          <a:p>
            <a:pPr marL="457200" lvl="1" indent="0" algn="ctr">
              <a:buNone/>
            </a:pPr>
            <a:endParaRPr lang="en-US" sz="1100" dirty="0"/>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4074289"/>
            <a:ext cx="10686561" cy="1551007"/>
          </a:xfrm>
          <a:prstGeom prst="rect">
            <a:avLst/>
          </a:prstGeom>
        </p:spPr>
        <p:txBody>
          <a:bodyPr>
            <a:normAutofit/>
          </a:bodyPr>
          <a:lstStyle/>
          <a:p>
            <a:pPr marL="0" indent="0" algn="ctr">
              <a:lnSpc>
                <a:spcPct val="100000"/>
              </a:lnSpc>
              <a:spcBef>
                <a:spcPts val="95"/>
              </a:spcBef>
              <a:buNone/>
            </a:pPr>
            <a:r>
              <a:rPr lang="en-US" sz="2200" spc="-20" dirty="0">
                <a:latin typeface=""/>
                <a:cs typeface="Carlito"/>
              </a:rPr>
              <a:t>Blue indicates successful </a:t>
            </a:r>
            <a:r>
              <a:rPr lang="en-US" sz="2200" spc="-10" dirty="0">
                <a:latin typeface=""/>
                <a:cs typeface="Carlito"/>
              </a:rPr>
              <a:t>launch and orange </a:t>
            </a:r>
            <a:r>
              <a:rPr lang="en-US" sz="2200" spc="-20" dirty="0">
                <a:latin typeface=""/>
                <a:cs typeface="Carlito"/>
              </a:rPr>
              <a:t>indicates unsuccessful</a:t>
            </a:r>
            <a:r>
              <a:rPr lang="en-US" sz="2200" spc="180" dirty="0">
                <a:latin typeface=""/>
                <a:cs typeface="Carlito"/>
              </a:rPr>
              <a:t> </a:t>
            </a:r>
            <a:r>
              <a:rPr lang="en-US" sz="2200" spc="-10" dirty="0">
                <a:latin typeface=""/>
                <a:cs typeface="Carlito"/>
              </a:rPr>
              <a:t>launch. </a:t>
            </a:r>
            <a:r>
              <a:rPr lang="en-US" sz="2200" spc="-20" dirty="0">
                <a:solidFill>
                  <a:schemeClr val="tx1">
                    <a:lumMod val="85000"/>
                    <a:lumOff val="15000"/>
                  </a:schemeClr>
                </a:solidFill>
                <a:latin typeface=""/>
                <a:cs typeface="Carlito"/>
              </a:rPr>
              <a:t>Graphic </a:t>
            </a:r>
            <a:r>
              <a:rPr lang="en-US" sz="2200" spc="-10" dirty="0">
                <a:solidFill>
                  <a:schemeClr val="tx1">
                    <a:lumMod val="85000"/>
                    <a:lumOff val="15000"/>
                  </a:schemeClr>
                </a:solidFill>
                <a:latin typeface=""/>
                <a:cs typeface="Carlito"/>
              </a:rPr>
              <a:t>suggests </a:t>
            </a:r>
            <a:r>
              <a:rPr lang="en-US" sz="2200" spc="-5" dirty="0">
                <a:solidFill>
                  <a:schemeClr val="tx1">
                    <a:lumMod val="85000"/>
                    <a:lumOff val="15000"/>
                  </a:schemeClr>
                </a:solidFill>
                <a:latin typeface=""/>
                <a:cs typeface="Carlito"/>
              </a:rPr>
              <a:t>an </a:t>
            </a:r>
            <a:r>
              <a:rPr lang="en-US" sz="2200" spc="-20" dirty="0">
                <a:solidFill>
                  <a:schemeClr val="tx1">
                    <a:lumMod val="85000"/>
                    <a:lumOff val="15000"/>
                  </a:schemeClr>
                </a:solidFill>
                <a:latin typeface=""/>
                <a:cs typeface="Carlito"/>
              </a:rPr>
              <a:t>increase </a:t>
            </a:r>
            <a:r>
              <a:rPr lang="en-US" sz="2200" dirty="0">
                <a:solidFill>
                  <a:schemeClr val="tx1">
                    <a:lumMod val="85000"/>
                    <a:lumOff val="15000"/>
                  </a:schemeClr>
                </a:solidFill>
                <a:latin typeface=""/>
                <a:cs typeface="Carlito"/>
              </a:rPr>
              <a:t>in </a:t>
            </a:r>
            <a:r>
              <a:rPr lang="en-US" sz="2200" spc="-15" dirty="0">
                <a:solidFill>
                  <a:schemeClr val="tx1">
                    <a:lumMod val="85000"/>
                    <a:lumOff val="15000"/>
                  </a:schemeClr>
                </a:solidFill>
                <a:latin typeface=""/>
                <a:cs typeface="Carlito"/>
              </a:rPr>
              <a:t>success </a:t>
            </a:r>
            <a:r>
              <a:rPr lang="en-US" sz="2200" spc="-40" dirty="0">
                <a:solidFill>
                  <a:schemeClr val="tx1">
                    <a:lumMod val="85000"/>
                    <a:lumOff val="15000"/>
                  </a:schemeClr>
                </a:solidFill>
                <a:latin typeface=""/>
                <a:cs typeface="Carlito"/>
              </a:rPr>
              <a:t>rate </a:t>
            </a:r>
            <a:r>
              <a:rPr lang="en-US" sz="2200" spc="-20" dirty="0">
                <a:solidFill>
                  <a:schemeClr val="tx1">
                    <a:lumMod val="85000"/>
                    <a:lumOff val="15000"/>
                  </a:schemeClr>
                </a:solidFill>
                <a:latin typeface=""/>
                <a:cs typeface="Carlito"/>
              </a:rPr>
              <a:t>over </a:t>
            </a:r>
            <a:r>
              <a:rPr lang="en-US" sz="2200" spc="-5" dirty="0">
                <a:solidFill>
                  <a:schemeClr val="tx1">
                    <a:lumMod val="85000"/>
                    <a:lumOff val="15000"/>
                  </a:schemeClr>
                </a:solidFill>
                <a:latin typeface=""/>
                <a:cs typeface="Carlito"/>
              </a:rPr>
              <a:t>time </a:t>
            </a:r>
            <a:r>
              <a:rPr lang="en-US" sz="2200" spc="-20" dirty="0">
                <a:solidFill>
                  <a:schemeClr val="tx1">
                    <a:lumMod val="85000"/>
                    <a:lumOff val="15000"/>
                  </a:schemeClr>
                </a:solidFill>
                <a:latin typeface=""/>
                <a:cs typeface="Carlito"/>
              </a:rPr>
              <a:t>(indicated </a:t>
            </a:r>
            <a:r>
              <a:rPr lang="en-US" sz="2200" dirty="0">
                <a:solidFill>
                  <a:schemeClr val="tx1">
                    <a:lumMod val="85000"/>
                    <a:lumOff val="15000"/>
                  </a:schemeClr>
                </a:solidFill>
                <a:latin typeface=""/>
                <a:cs typeface="Carlito"/>
              </a:rPr>
              <a:t>in </a:t>
            </a:r>
            <a:r>
              <a:rPr lang="en-US" sz="2200" spc="-10" dirty="0">
                <a:solidFill>
                  <a:schemeClr val="tx1">
                    <a:lumMod val="85000"/>
                    <a:lumOff val="15000"/>
                  </a:schemeClr>
                </a:solidFill>
                <a:latin typeface=""/>
                <a:cs typeface="Carlito"/>
              </a:rPr>
              <a:t>Flight </a:t>
            </a:r>
            <a:r>
              <a:rPr lang="en-US" sz="2200" spc="-5" dirty="0">
                <a:solidFill>
                  <a:schemeClr val="tx1">
                    <a:lumMod val="85000"/>
                    <a:lumOff val="15000"/>
                  </a:schemeClr>
                </a:solidFill>
                <a:latin typeface=""/>
                <a:cs typeface="Carlito"/>
              </a:rPr>
              <a:t>Number). </a:t>
            </a:r>
            <a:r>
              <a:rPr lang="en-US" sz="2200" spc="-25" dirty="0">
                <a:solidFill>
                  <a:schemeClr val="tx1">
                    <a:lumMod val="85000"/>
                    <a:lumOff val="15000"/>
                  </a:schemeClr>
                </a:solidFill>
                <a:latin typeface=""/>
                <a:cs typeface="Carlito"/>
              </a:rPr>
              <a:t>Likely </a:t>
            </a:r>
            <a:r>
              <a:rPr lang="en-US" sz="2200" spc="-5" dirty="0">
                <a:solidFill>
                  <a:schemeClr val="tx1">
                    <a:lumMod val="85000"/>
                    <a:lumOff val="15000"/>
                  </a:schemeClr>
                </a:solidFill>
                <a:latin typeface=""/>
                <a:cs typeface="Carlito"/>
              </a:rPr>
              <a:t>a big </a:t>
            </a:r>
            <a:r>
              <a:rPr lang="en-US" sz="2200" spc="-25" dirty="0">
                <a:solidFill>
                  <a:schemeClr val="tx1">
                    <a:lumMod val="85000"/>
                    <a:lumOff val="15000"/>
                  </a:schemeClr>
                </a:solidFill>
                <a:latin typeface=""/>
                <a:cs typeface="Carlito"/>
              </a:rPr>
              <a:t>breakthrough </a:t>
            </a:r>
            <a:r>
              <a:rPr lang="en-US" sz="2200" spc="-20" dirty="0">
                <a:solidFill>
                  <a:schemeClr val="tx1">
                    <a:lumMod val="85000"/>
                    <a:lumOff val="15000"/>
                  </a:schemeClr>
                </a:solidFill>
                <a:latin typeface=""/>
                <a:cs typeface="Carlito"/>
              </a:rPr>
              <a:t>around </a:t>
            </a:r>
            <a:r>
              <a:rPr lang="en-US" sz="2200" spc="-10" dirty="0">
                <a:solidFill>
                  <a:schemeClr val="tx1">
                    <a:lumMod val="85000"/>
                    <a:lumOff val="15000"/>
                  </a:schemeClr>
                </a:solidFill>
                <a:latin typeface=""/>
                <a:cs typeface="Carlito"/>
              </a:rPr>
              <a:t>flight </a:t>
            </a:r>
            <a:r>
              <a:rPr lang="en-US" sz="2200" spc="-15" dirty="0">
                <a:solidFill>
                  <a:schemeClr val="tx1">
                    <a:lumMod val="85000"/>
                    <a:lumOff val="15000"/>
                  </a:schemeClr>
                </a:solidFill>
                <a:latin typeface=""/>
                <a:cs typeface="Carlito"/>
              </a:rPr>
              <a:t>20 </a:t>
            </a:r>
            <a:r>
              <a:rPr lang="en-US" sz="2200" spc="-5" dirty="0">
                <a:solidFill>
                  <a:schemeClr val="tx1">
                    <a:lumMod val="85000"/>
                    <a:lumOff val="15000"/>
                  </a:schemeClr>
                </a:solidFill>
                <a:latin typeface=""/>
                <a:cs typeface="Carlito"/>
              </a:rPr>
              <a:t>which </a:t>
            </a:r>
            <a:r>
              <a:rPr lang="en-US" sz="2200" spc="-15" dirty="0">
                <a:solidFill>
                  <a:schemeClr val="tx1">
                    <a:lumMod val="85000"/>
                    <a:lumOff val="15000"/>
                  </a:schemeClr>
                </a:solidFill>
                <a:latin typeface=""/>
                <a:cs typeface="Carlito"/>
              </a:rPr>
              <a:t>significantly </a:t>
            </a:r>
            <a:r>
              <a:rPr lang="en-US" sz="2200" spc="-20" dirty="0">
                <a:solidFill>
                  <a:schemeClr val="tx1">
                    <a:lumMod val="85000"/>
                    <a:lumOff val="15000"/>
                  </a:schemeClr>
                </a:solidFill>
                <a:latin typeface=""/>
                <a:cs typeface="Carlito"/>
              </a:rPr>
              <a:t>increased </a:t>
            </a:r>
            <a:r>
              <a:rPr lang="en-US" sz="2200" spc="-15" dirty="0">
                <a:solidFill>
                  <a:schemeClr val="tx1">
                    <a:lumMod val="85000"/>
                    <a:lumOff val="15000"/>
                  </a:schemeClr>
                </a:solidFill>
                <a:latin typeface=""/>
                <a:cs typeface="Carlito"/>
              </a:rPr>
              <a:t>success </a:t>
            </a:r>
            <a:r>
              <a:rPr lang="en-US" sz="2200" spc="-25" dirty="0">
                <a:solidFill>
                  <a:schemeClr val="tx1">
                    <a:lumMod val="85000"/>
                    <a:lumOff val="15000"/>
                  </a:schemeClr>
                </a:solidFill>
                <a:latin typeface=""/>
                <a:cs typeface="Carlito"/>
              </a:rPr>
              <a:t>rate.</a:t>
            </a:r>
          </a:p>
          <a:p>
            <a:pPr marL="0" indent="0" algn="ctr">
              <a:lnSpc>
                <a:spcPct val="100000"/>
              </a:lnSpc>
              <a:spcBef>
                <a:spcPts val="95"/>
              </a:spcBef>
              <a:buNone/>
            </a:pPr>
            <a:r>
              <a:rPr lang="en-US" sz="2200" spc="-20" dirty="0">
                <a:solidFill>
                  <a:schemeClr val="tx1">
                    <a:lumMod val="85000"/>
                    <a:lumOff val="15000"/>
                  </a:schemeClr>
                </a:solidFill>
                <a:latin typeface=""/>
                <a:cs typeface="Carlito"/>
              </a:rPr>
              <a:t>CCAFS appears </a:t>
            </a:r>
            <a:r>
              <a:rPr lang="en-US" sz="2200" spc="-15" dirty="0">
                <a:solidFill>
                  <a:schemeClr val="tx1">
                    <a:lumMod val="85000"/>
                    <a:lumOff val="15000"/>
                  </a:schemeClr>
                </a:solidFill>
                <a:latin typeface=""/>
                <a:cs typeface="Carlito"/>
              </a:rPr>
              <a:t>to </a:t>
            </a:r>
            <a:r>
              <a:rPr lang="en-US" sz="2200" spc="-5" dirty="0">
                <a:solidFill>
                  <a:schemeClr val="tx1">
                    <a:lumMod val="85000"/>
                    <a:lumOff val="15000"/>
                  </a:schemeClr>
                </a:solidFill>
                <a:latin typeface=""/>
                <a:cs typeface="Carlito"/>
              </a:rPr>
              <a:t>be the main </a:t>
            </a:r>
            <a:r>
              <a:rPr lang="en-US" sz="2200" spc="-10" dirty="0">
                <a:solidFill>
                  <a:schemeClr val="tx1">
                    <a:lumMod val="85000"/>
                    <a:lumOff val="15000"/>
                  </a:schemeClr>
                </a:solidFill>
                <a:latin typeface=""/>
                <a:cs typeface="Carlito"/>
              </a:rPr>
              <a:t>launch </a:t>
            </a:r>
            <a:r>
              <a:rPr lang="en-US" sz="2200" spc="-15" dirty="0">
                <a:solidFill>
                  <a:schemeClr val="tx1">
                    <a:lumMod val="85000"/>
                    <a:lumOff val="15000"/>
                  </a:schemeClr>
                </a:solidFill>
                <a:latin typeface=""/>
                <a:cs typeface="Carlito"/>
              </a:rPr>
              <a:t>site </a:t>
            </a:r>
            <a:r>
              <a:rPr lang="en-US" sz="2200" spc="-5" dirty="0">
                <a:solidFill>
                  <a:schemeClr val="tx1">
                    <a:lumMod val="85000"/>
                    <a:lumOff val="15000"/>
                  </a:schemeClr>
                </a:solidFill>
                <a:latin typeface=""/>
                <a:cs typeface="Carlito"/>
              </a:rPr>
              <a:t>as it has the </a:t>
            </a:r>
            <a:r>
              <a:rPr lang="en-US" sz="2200" spc="-20" dirty="0">
                <a:solidFill>
                  <a:schemeClr val="tx1">
                    <a:lumMod val="85000"/>
                    <a:lumOff val="15000"/>
                  </a:schemeClr>
                </a:solidFill>
                <a:latin typeface=""/>
                <a:cs typeface="Carlito"/>
              </a:rPr>
              <a:t>most</a:t>
            </a:r>
            <a:r>
              <a:rPr lang="en-US" sz="2200" spc="-90" dirty="0">
                <a:solidFill>
                  <a:schemeClr val="tx1">
                    <a:lumMod val="85000"/>
                    <a:lumOff val="15000"/>
                  </a:schemeClr>
                </a:solidFill>
                <a:latin typeface=""/>
                <a:cs typeface="Carlito"/>
              </a:rPr>
              <a:t> </a:t>
            </a:r>
            <a:r>
              <a:rPr lang="en-US" sz="2200" spc="-20" dirty="0">
                <a:solidFill>
                  <a:schemeClr val="tx1">
                    <a:lumMod val="85000"/>
                    <a:lumOff val="15000"/>
                  </a:schemeClr>
                </a:solidFill>
                <a:latin typeface=""/>
                <a:cs typeface="Carlito"/>
              </a:rPr>
              <a:t>volume.</a:t>
            </a:r>
            <a:endParaRPr lang="en-US" sz="2200" dirty="0">
              <a:solidFill>
                <a:schemeClr val="tx1">
                  <a:lumMod val="85000"/>
                  <a:lumOff val="15000"/>
                </a:schemeClr>
              </a:solidFill>
              <a:latin typeface=""/>
              <a:cs typeface="Carlito"/>
            </a:endParaRPr>
          </a:p>
          <a:p>
            <a:pPr marL="0" indent="0" algn="ctr">
              <a:lnSpc>
                <a:spcPct val="100000"/>
              </a:lnSpc>
              <a:spcBef>
                <a:spcPts val="95"/>
              </a:spcBef>
              <a:buNone/>
            </a:pPr>
            <a:endParaRPr lang="en-US" sz="2400" dirty="0">
              <a:latin typeface="Carlito"/>
              <a:cs typeface="Carlito"/>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5A923B51-CC9B-9542-8F33-F4A6F2D4B83E}"/>
              </a:ext>
            </a:extLst>
          </p:cNvPr>
          <p:cNvPicPr>
            <a:picLocks noChangeAspect="1"/>
          </p:cNvPicPr>
          <p:nvPr/>
        </p:nvPicPr>
        <p:blipFill>
          <a:blip r:embed="rId3"/>
          <a:stretch>
            <a:fillRect/>
          </a:stretch>
        </p:blipFill>
        <p:spPr>
          <a:xfrm>
            <a:off x="770011" y="1735282"/>
            <a:ext cx="10557017" cy="206339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6" name="Content Placeholder 2">
            <a:extLst>
              <a:ext uri="{FF2B5EF4-FFF2-40B4-BE49-F238E27FC236}">
                <a16:creationId xmlns:a16="http://schemas.microsoft.com/office/drawing/2014/main" id="{D9FED8D3-EE2B-3842-93F8-39DCA6C6E3E6}"/>
              </a:ext>
            </a:extLst>
          </p:cNvPr>
          <p:cNvSpPr txBox="1">
            <a:spLocks/>
          </p:cNvSpPr>
          <p:nvPr/>
        </p:nvSpPr>
        <p:spPr>
          <a:xfrm>
            <a:off x="864972" y="4074289"/>
            <a:ext cx="10686561" cy="155100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5080" indent="0">
              <a:lnSpc>
                <a:spcPct val="121400"/>
              </a:lnSpc>
              <a:spcBef>
                <a:spcPts val="100"/>
              </a:spcBef>
              <a:buNone/>
            </a:pPr>
            <a:r>
              <a:rPr lang="en-US" sz="2200" spc="-20" dirty="0">
                <a:solidFill>
                  <a:schemeClr val="tx1">
                    <a:lumMod val="85000"/>
                    <a:lumOff val="15000"/>
                  </a:schemeClr>
                </a:solidFill>
                <a:latin typeface=""/>
                <a:cs typeface="Carlito"/>
              </a:rPr>
              <a:t>Blue indicates successful </a:t>
            </a:r>
            <a:r>
              <a:rPr lang="en-US" sz="2200" spc="-10" dirty="0">
                <a:solidFill>
                  <a:schemeClr val="tx1">
                    <a:lumMod val="85000"/>
                    <a:lumOff val="15000"/>
                  </a:schemeClr>
                </a:solidFill>
                <a:latin typeface=""/>
                <a:cs typeface="Carlito"/>
              </a:rPr>
              <a:t>launch and orange </a:t>
            </a:r>
            <a:r>
              <a:rPr lang="en-US" sz="2200" spc="-20" dirty="0">
                <a:solidFill>
                  <a:schemeClr val="tx1">
                    <a:lumMod val="85000"/>
                    <a:lumOff val="15000"/>
                  </a:schemeClr>
                </a:solidFill>
                <a:latin typeface=""/>
                <a:cs typeface="Carlito"/>
              </a:rPr>
              <a:t>indicates unsuccessful</a:t>
            </a:r>
            <a:r>
              <a:rPr lang="en-US" sz="2200" spc="180" dirty="0">
                <a:solidFill>
                  <a:schemeClr val="tx1">
                    <a:lumMod val="85000"/>
                    <a:lumOff val="15000"/>
                  </a:schemeClr>
                </a:solidFill>
                <a:latin typeface=""/>
                <a:cs typeface="Carlito"/>
              </a:rPr>
              <a:t> </a:t>
            </a:r>
            <a:r>
              <a:rPr lang="en-US" sz="2200" spc="-10" dirty="0">
                <a:solidFill>
                  <a:schemeClr val="tx1">
                    <a:lumMod val="85000"/>
                    <a:lumOff val="15000"/>
                  </a:schemeClr>
                </a:solidFill>
                <a:latin typeface=""/>
                <a:cs typeface="Carlito"/>
              </a:rPr>
              <a:t>launch. </a:t>
            </a:r>
            <a:r>
              <a:rPr lang="en-US" sz="2200" spc="-25" dirty="0">
                <a:solidFill>
                  <a:schemeClr val="tx1">
                    <a:lumMod val="85000"/>
                    <a:lumOff val="15000"/>
                  </a:schemeClr>
                </a:solidFill>
                <a:latin typeface=""/>
                <a:cs typeface="Carlito"/>
              </a:rPr>
              <a:t>Payload </a:t>
            </a:r>
            <a:r>
              <a:rPr lang="en-US" sz="2200" spc="-5" dirty="0">
                <a:solidFill>
                  <a:schemeClr val="tx1">
                    <a:lumMod val="85000"/>
                    <a:lumOff val="15000"/>
                  </a:schemeClr>
                </a:solidFill>
                <a:latin typeface=""/>
                <a:cs typeface="Carlito"/>
              </a:rPr>
              <a:t>mass </a:t>
            </a:r>
            <a:r>
              <a:rPr lang="en-US" sz="2200" spc="-20" dirty="0">
                <a:solidFill>
                  <a:schemeClr val="tx1">
                    <a:lumMod val="85000"/>
                    <a:lumOff val="15000"/>
                  </a:schemeClr>
                </a:solidFill>
                <a:latin typeface=""/>
                <a:cs typeface="Carlito"/>
              </a:rPr>
              <a:t>appears </a:t>
            </a:r>
            <a:r>
              <a:rPr lang="en-US" sz="2200" spc="-15" dirty="0">
                <a:solidFill>
                  <a:schemeClr val="tx1">
                    <a:lumMod val="85000"/>
                    <a:lumOff val="15000"/>
                  </a:schemeClr>
                </a:solidFill>
                <a:latin typeface=""/>
                <a:cs typeface="Carlito"/>
              </a:rPr>
              <a:t>to </a:t>
            </a:r>
            <a:r>
              <a:rPr lang="en-US" sz="2200" spc="-20" dirty="0">
                <a:solidFill>
                  <a:schemeClr val="tx1">
                    <a:lumMod val="85000"/>
                    <a:lumOff val="15000"/>
                  </a:schemeClr>
                </a:solidFill>
                <a:latin typeface=""/>
                <a:cs typeface="Carlito"/>
              </a:rPr>
              <a:t>fall mostly between </a:t>
            </a:r>
            <a:r>
              <a:rPr lang="en-US" sz="2200" spc="-10" dirty="0">
                <a:solidFill>
                  <a:schemeClr val="tx1">
                    <a:lumMod val="85000"/>
                    <a:lumOff val="15000"/>
                  </a:schemeClr>
                </a:solidFill>
                <a:latin typeface=""/>
                <a:cs typeface="Carlito"/>
              </a:rPr>
              <a:t>0-6000 </a:t>
            </a:r>
            <a:r>
              <a:rPr lang="en-US" sz="2200" spc="-5" dirty="0">
                <a:solidFill>
                  <a:schemeClr val="tx1">
                    <a:lumMod val="85000"/>
                    <a:lumOff val="15000"/>
                  </a:schemeClr>
                </a:solidFill>
                <a:latin typeface=""/>
                <a:cs typeface="Carlito"/>
              </a:rPr>
              <a:t>kg.  </a:t>
            </a:r>
            <a:r>
              <a:rPr lang="en-US" sz="2200" spc="-25" dirty="0">
                <a:solidFill>
                  <a:schemeClr val="tx1">
                    <a:lumMod val="85000"/>
                    <a:lumOff val="15000"/>
                  </a:schemeClr>
                </a:solidFill>
                <a:latin typeface=""/>
                <a:cs typeface="Carlito"/>
              </a:rPr>
              <a:t>Different </a:t>
            </a:r>
            <a:r>
              <a:rPr lang="en-US" sz="2200" spc="-5" dirty="0">
                <a:solidFill>
                  <a:schemeClr val="tx1">
                    <a:lumMod val="85000"/>
                    <a:lumOff val="15000"/>
                  </a:schemeClr>
                </a:solidFill>
                <a:latin typeface=""/>
                <a:cs typeface="Carlito"/>
              </a:rPr>
              <a:t>launch </a:t>
            </a:r>
            <a:r>
              <a:rPr lang="en-US" sz="2200" spc="-10" dirty="0">
                <a:solidFill>
                  <a:schemeClr val="tx1">
                    <a:lumMod val="85000"/>
                    <a:lumOff val="15000"/>
                  </a:schemeClr>
                </a:solidFill>
                <a:latin typeface=""/>
                <a:cs typeface="Carlito"/>
              </a:rPr>
              <a:t>sites </a:t>
            </a:r>
            <a:r>
              <a:rPr lang="en-US" sz="2200" spc="-5" dirty="0">
                <a:solidFill>
                  <a:schemeClr val="tx1">
                    <a:lumMod val="85000"/>
                    <a:lumOff val="15000"/>
                  </a:schemeClr>
                </a:solidFill>
                <a:latin typeface=""/>
                <a:cs typeface="Carlito"/>
              </a:rPr>
              <a:t>also </a:t>
            </a:r>
            <a:r>
              <a:rPr lang="en-US" sz="2200" spc="-15" dirty="0">
                <a:solidFill>
                  <a:schemeClr val="tx1">
                    <a:lumMod val="85000"/>
                    <a:lumOff val="15000"/>
                  </a:schemeClr>
                </a:solidFill>
                <a:latin typeface=""/>
                <a:cs typeface="Carlito"/>
              </a:rPr>
              <a:t>seem to use </a:t>
            </a:r>
            <a:r>
              <a:rPr lang="en-US" sz="2200" spc="-25" dirty="0">
                <a:solidFill>
                  <a:schemeClr val="tx1">
                    <a:lumMod val="85000"/>
                    <a:lumOff val="15000"/>
                  </a:schemeClr>
                </a:solidFill>
                <a:latin typeface=""/>
                <a:cs typeface="Carlito"/>
              </a:rPr>
              <a:t>different </a:t>
            </a:r>
            <a:r>
              <a:rPr lang="en-US" sz="2200" spc="-20" dirty="0">
                <a:solidFill>
                  <a:schemeClr val="tx1">
                    <a:lumMod val="85000"/>
                    <a:lumOff val="15000"/>
                  </a:schemeClr>
                </a:solidFill>
                <a:latin typeface=""/>
                <a:cs typeface="Carlito"/>
              </a:rPr>
              <a:t>payload</a:t>
            </a:r>
            <a:r>
              <a:rPr lang="en-US" sz="2200" spc="-10"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mass.</a:t>
            </a:r>
            <a:endParaRPr lang="en-US" sz="2200" dirty="0">
              <a:solidFill>
                <a:schemeClr val="tx1">
                  <a:lumMod val="85000"/>
                  <a:lumOff val="15000"/>
                </a:schemeClr>
              </a:solidFill>
              <a:latin typeface=""/>
              <a:cs typeface="Carlito"/>
            </a:endParaRPr>
          </a:p>
          <a:p>
            <a:pPr marL="0" indent="0" algn="ctr">
              <a:lnSpc>
                <a:spcPct val="100000"/>
              </a:lnSpc>
              <a:spcBef>
                <a:spcPts val="95"/>
              </a:spcBef>
              <a:buFont typeface="Arial" panose="020B0604020202020204" pitchFamily="34" charset="0"/>
              <a:buNone/>
            </a:pPr>
            <a:endParaRPr lang="en-US" sz="2400" dirty="0">
              <a:latin typeface="Carlito"/>
              <a:cs typeface="Carlito"/>
            </a:endParaRPr>
          </a:p>
        </p:txBody>
      </p:sp>
      <p:pic>
        <p:nvPicPr>
          <p:cNvPr id="2" name="Picture 1">
            <a:extLst>
              <a:ext uri="{FF2B5EF4-FFF2-40B4-BE49-F238E27FC236}">
                <a16:creationId xmlns:a16="http://schemas.microsoft.com/office/drawing/2014/main" id="{017104B6-B4B2-C94F-9A06-905BA8614E3E}"/>
              </a:ext>
            </a:extLst>
          </p:cNvPr>
          <p:cNvPicPr>
            <a:picLocks noChangeAspect="1"/>
          </p:cNvPicPr>
          <p:nvPr/>
        </p:nvPicPr>
        <p:blipFill>
          <a:blip r:embed="rId3"/>
          <a:stretch>
            <a:fillRect/>
          </a:stretch>
        </p:blipFill>
        <p:spPr>
          <a:xfrm>
            <a:off x="864972" y="1736203"/>
            <a:ext cx="10637918" cy="207920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77413" y="1722262"/>
            <a:ext cx="3454749" cy="4171440"/>
          </a:xfrm>
          <a:prstGeom prst="rect">
            <a:avLst/>
          </a:prstGeom>
        </p:spPr>
        <p:txBody>
          <a:bodyPr>
            <a:normAutofit/>
          </a:bodyPr>
          <a:lstStyle/>
          <a:p>
            <a:pPr marL="0" marR="5080" indent="0">
              <a:lnSpc>
                <a:spcPct val="120800"/>
              </a:lnSpc>
              <a:spcBef>
                <a:spcPts val="100"/>
              </a:spcBef>
              <a:buNone/>
            </a:pPr>
            <a:r>
              <a:rPr lang="en-US" sz="1800" spc="-15" dirty="0">
                <a:solidFill>
                  <a:schemeClr val="tx1">
                    <a:lumMod val="85000"/>
                    <a:lumOff val="15000"/>
                  </a:schemeClr>
                </a:solidFill>
                <a:latin typeface=""/>
                <a:cs typeface="Carlito"/>
              </a:rPr>
              <a:t>ES-L1 </a:t>
            </a:r>
            <a:r>
              <a:rPr lang="en-US" sz="1800" spc="-20" dirty="0">
                <a:solidFill>
                  <a:schemeClr val="tx1">
                    <a:lumMod val="85000"/>
                    <a:lumOff val="15000"/>
                  </a:schemeClr>
                </a:solidFill>
                <a:latin typeface=""/>
                <a:cs typeface="Carlito"/>
              </a:rPr>
              <a:t>(1), </a:t>
            </a:r>
            <a:r>
              <a:rPr lang="en-US" sz="1800" spc="-25" dirty="0">
                <a:solidFill>
                  <a:schemeClr val="tx1">
                    <a:lumMod val="85000"/>
                    <a:lumOff val="15000"/>
                  </a:schemeClr>
                </a:solidFill>
                <a:latin typeface=""/>
                <a:cs typeface="Carlito"/>
              </a:rPr>
              <a:t>GEO </a:t>
            </a:r>
            <a:r>
              <a:rPr lang="en-US" sz="1800" spc="-20" dirty="0">
                <a:solidFill>
                  <a:schemeClr val="tx1">
                    <a:lumMod val="85000"/>
                    <a:lumOff val="15000"/>
                  </a:schemeClr>
                </a:solidFill>
                <a:latin typeface=""/>
                <a:cs typeface="Carlito"/>
              </a:rPr>
              <a:t>(1), HEO </a:t>
            </a:r>
            <a:r>
              <a:rPr lang="en-US" sz="1800" spc="-15" dirty="0">
                <a:solidFill>
                  <a:schemeClr val="tx1">
                    <a:lumMod val="85000"/>
                    <a:lumOff val="15000"/>
                  </a:schemeClr>
                </a:solidFill>
                <a:latin typeface=""/>
                <a:cs typeface="Carlito"/>
              </a:rPr>
              <a:t>(1) </a:t>
            </a:r>
            <a:r>
              <a:rPr lang="en-US" sz="1800" spc="-25" dirty="0">
                <a:solidFill>
                  <a:schemeClr val="tx1">
                    <a:lumMod val="85000"/>
                    <a:lumOff val="15000"/>
                  </a:schemeClr>
                </a:solidFill>
                <a:latin typeface=""/>
                <a:cs typeface="Carlito"/>
              </a:rPr>
              <a:t>have </a:t>
            </a:r>
            <a:r>
              <a:rPr lang="en-US" sz="1800" spc="-20" dirty="0">
                <a:solidFill>
                  <a:schemeClr val="tx1">
                    <a:lumMod val="85000"/>
                    <a:lumOff val="15000"/>
                  </a:schemeClr>
                </a:solidFill>
                <a:latin typeface=""/>
                <a:cs typeface="Carlito"/>
              </a:rPr>
              <a:t>100% </a:t>
            </a:r>
            <a:r>
              <a:rPr lang="en-US" sz="1800" spc="-15" dirty="0">
                <a:solidFill>
                  <a:schemeClr val="tx1">
                    <a:lumMod val="85000"/>
                    <a:lumOff val="15000"/>
                  </a:schemeClr>
                </a:solidFill>
                <a:latin typeface=""/>
                <a:cs typeface="Carlito"/>
              </a:rPr>
              <a:t>success </a:t>
            </a:r>
            <a:r>
              <a:rPr lang="en-US" sz="1800" spc="-40" dirty="0">
                <a:solidFill>
                  <a:schemeClr val="tx1">
                    <a:lumMod val="85000"/>
                    <a:lumOff val="15000"/>
                  </a:schemeClr>
                </a:solidFill>
                <a:latin typeface=""/>
                <a:cs typeface="Carlito"/>
              </a:rPr>
              <a:t>rate </a:t>
            </a:r>
            <a:r>
              <a:rPr lang="en-US" sz="1800" spc="-15" dirty="0">
                <a:solidFill>
                  <a:schemeClr val="tx1">
                    <a:lumMod val="85000"/>
                    <a:lumOff val="15000"/>
                  </a:schemeClr>
                </a:solidFill>
                <a:latin typeface=""/>
                <a:cs typeface="Carlito"/>
              </a:rPr>
              <a:t>(sample </a:t>
            </a:r>
            <a:r>
              <a:rPr lang="en-US" sz="1800" spc="-20" dirty="0">
                <a:solidFill>
                  <a:schemeClr val="tx1">
                    <a:lumMod val="85000"/>
                    <a:lumOff val="15000"/>
                  </a:schemeClr>
                </a:solidFill>
                <a:latin typeface=""/>
                <a:cs typeface="Carlito"/>
              </a:rPr>
              <a:t>sizes </a:t>
            </a:r>
            <a:r>
              <a:rPr lang="en-US" sz="1800" spc="-5" dirty="0">
                <a:solidFill>
                  <a:schemeClr val="tx1">
                    <a:lumMod val="85000"/>
                    <a:lumOff val="15000"/>
                  </a:schemeClr>
                </a:solidFill>
                <a:latin typeface=""/>
                <a:cs typeface="Carlito"/>
              </a:rPr>
              <a:t>in </a:t>
            </a:r>
            <a:r>
              <a:rPr lang="en-US" sz="1800" spc="-20" dirty="0">
                <a:solidFill>
                  <a:schemeClr val="tx1">
                    <a:lumMod val="85000"/>
                    <a:lumOff val="15000"/>
                  </a:schemeClr>
                </a:solidFill>
                <a:latin typeface=""/>
                <a:cs typeface="Carlito"/>
              </a:rPr>
              <a:t>parenthesis)  </a:t>
            </a:r>
            <a:r>
              <a:rPr lang="en-US" sz="1800" spc="-10" dirty="0">
                <a:solidFill>
                  <a:schemeClr val="tx1">
                    <a:lumMod val="85000"/>
                    <a:lumOff val="15000"/>
                  </a:schemeClr>
                </a:solidFill>
                <a:latin typeface=""/>
                <a:cs typeface="Carlito"/>
              </a:rPr>
              <a:t>SSO </a:t>
            </a:r>
            <a:r>
              <a:rPr lang="en-US" sz="1800" spc="-15" dirty="0">
                <a:solidFill>
                  <a:schemeClr val="tx1">
                    <a:lumMod val="85000"/>
                    <a:lumOff val="15000"/>
                  </a:schemeClr>
                </a:solidFill>
                <a:latin typeface=""/>
                <a:cs typeface="Carlito"/>
              </a:rPr>
              <a:t>(5) </a:t>
            </a:r>
            <a:r>
              <a:rPr lang="en-US" sz="1800" spc="-5" dirty="0">
                <a:solidFill>
                  <a:schemeClr val="tx1">
                    <a:lumMod val="85000"/>
                    <a:lumOff val="15000"/>
                  </a:schemeClr>
                </a:solidFill>
                <a:latin typeface=""/>
                <a:cs typeface="Carlito"/>
              </a:rPr>
              <a:t>has </a:t>
            </a:r>
            <a:r>
              <a:rPr lang="en-US" sz="1800" spc="-20" dirty="0">
                <a:solidFill>
                  <a:schemeClr val="tx1">
                    <a:lumMod val="85000"/>
                    <a:lumOff val="15000"/>
                  </a:schemeClr>
                </a:solidFill>
                <a:latin typeface=""/>
                <a:cs typeface="Carlito"/>
              </a:rPr>
              <a:t>100% </a:t>
            </a:r>
            <a:r>
              <a:rPr lang="en-US" sz="1800" spc="-10" dirty="0">
                <a:solidFill>
                  <a:schemeClr val="tx1">
                    <a:lumMod val="85000"/>
                    <a:lumOff val="15000"/>
                  </a:schemeClr>
                </a:solidFill>
                <a:latin typeface=""/>
                <a:cs typeface="Carlito"/>
              </a:rPr>
              <a:t>success</a:t>
            </a:r>
            <a:r>
              <a:rPr lang="en-US" sz="1800" spc="45" dirty="0">
                <a:solidFill>
                  <a:schemeClr val="tx1">
                    <a:lumMod val="85000"/>
                    <a:lumOff val="15000"/>
                  </a:schemeClr>
                </a:solidFill>
                <a:latin typeface=""/>
                <a:cs typeface="Carlito"/>
              </a:rPr>
              <a:t> </a:t>
            </a:r>
            <a:r>
              <a:rPr lang="en-US" sz="1800" spc="-40" dirty="0">
                <a:solidFill>
                  <a:schemeClr val="tx1">
                    <a:lumMod val="85000"/>
                    <a:lumOff val="15000"/>
                  </a:schemeClr>
                </a:solidFill>
                <a:latin typeface=""/>
                <a:cs typeface="Carlito"/>
              </a:rPr>
              <a:t>rate</a:t>
            </a:r>
            <a:endParaRPr lang="en-US" sz="1800" dirty="0">
              <a:solidFill>
                <a:schemeClr val="tx1">
                  <a:lumMod val="85000"/>
                  <a:lumOff val="15000"/>
                </a:schemeClr>
              </a:solidFill>
              <a:latin typeface=""/>
              <a:cs typeface="Carlito"/>
            </a:endParaRPr>
          </a:p>
          <a:p>
            <a:pPr marL="0" indent="0">
              <a:lnSpc>
                <a:spcPct val="100000"/>
              </a:lnSpc>
              <a:spcBef>
                <a:spcPts val="250"/>
              </a:spcBef>
              <a:buNone/>
            </a:pPr>
            <a:r>
              <a:rPr lang="en-US" sz="1800" spc="-25" dirty="0">
                <a:solidFill>
                  <a:schemeClr val="tx1">
                    <a:lumMod val="85000"/>
                    <a:lumOff val="15000"/>
                  </a:schemeClr>
                </a:solidFill>
                <a:latin typeface=""/>
                <a:cs typeface="Carlito"/>
              </a:rPr>
              <a:t>VLEO </a:t>
            </a:r>
            <a:r>
              <a:rPr lang="en-US" sz="1800" spc="-20" dirty="0">
                <a:solidFill>
                  <a:schemeClr val="tx1">
                    <a:lumMod val="85000"/>
                    <a:lumOff val="15000"/>
                  </a:schemeClr>
                </a:solidFill>
                <a:latin typeface=""/>
                <a:cs typeface="Carlito"/>
              </a:rPr>
              <a:t>(14) </a:t>
            </a:r>
            <a:r>
              <a:rPr lang="en-US" sz="1800" spc="-5" dirty="0">
                <a:solidFill>
                  <a:schemeClr val="tx1">
                    <a:lumMod val="85000"/>
                    <a:lumOff val="15000"/>
                  </a:schemeClr>
                </a:solidFill>
                <a:latin typeface=""/>
                <a:cs typeface="Carlito"/>
              </a:rPr>
              <a:t>has </a:t>
            </a:r>
            <a:r>
              <a:rPr lang="en-US" sz="1800" spc="-20" dirty="0">
                <a:solidFill>
                  <a:schemeClr val="tx1">
                    <a:lumMod val="85000"/>
                    <a:lumOff val="15000"/>
                  </a:schemeClr>
                </a:solidFill>
                <a:latin typeface=""/>
                <a:cs typeface="Carlito"/>
              </a:rPr>
              <a:t>decent </a:t>
            </a:r>
            <a:r>
              <a:rPr lang="en-US" sz="1800" spc="-15" dirty="0">
                <a:solidFill>
                  <a:schemeClr val="tx1">
                    <a:lumMod val="85000"/>
                    <a:lumOff val="15000"/>
                  </a:schemeClr>
                </a:solidFill>
                <a:latin typeface=""/>
                <a:cs typeface="Carlito"/>
              </a:rPr>
              <a:t>success </a:t>
            </a:r>
            <a:r>
              <a:rPr lang="en-US" sz="1800" spc="-40" dirty="0">
                <a:solidFill>
                  <a:schemeClr val="tx1">
                    <a:lumMod val="85000"/>
                    <a:lumOff val="15000"/>
                  </a:schemeClr>
                </a:solidFill>
                <a:latin typeface=""/>
                <a:cs typeface="Carlito"/>
              </a:rPr>
              <a:t>rate </a:t>
            </a:r>
            <a:r>
              <a:rPr lang="en-US" sz="1800" spc="-5" dirty="0">
                <a:solidFill>
                  <a:schemeClr val="tx1">
                    <a:lumMod val="85000"/>
                    <a:lumOff val="15000"/>
                  </a:schemeClr>
                </a:solidFill>
                <a:latin typeface=""/>
                <a:cs typeface="Carlito"/>
              </a:rPr>
              <a:t>and</a:t>
            </a:r>
            <a:r>
              <a:rPr lang="en-US" sz="1800" spc="150" dirty="0">
                <a:solidFill>
                  <a:schemeClr val="tx1">
                    <a:lumMod val="85000"/>
                    <a:lumOff val="15000"/>
                  </a:schemeClr>
                </a:solidFill>
                <a:latin typeface=""/>
                <a:cs typeface="Carlito"/>
              </a:rPr>
              <a:t> </a:t>
            </a:r>
            <a:r>
              <a:rPr lang="en-US" sz="1800" spc="-25" dirty="0">
                <a:solidFill>
                  <a:schemeClr val="tx1">
                    <a:lumMod val="85000"/>
                    <a:lumOff val="15000"/>
                  </a:schemeClr>
                </a:solidFill>
                <a:latin typeface=""/>
                <a:cs typeface="Carlito"/>
              </a:rPr>
              <a:t>attempts</a:t>
            </a:r>
            <a:endParaRPr lang="en-US" sz="1800" dirty="0">
              <a:solidFill>
                <a:schemeClr val="tx1">
                  <a:lumMod val="85000"/>
                  <a:lumOff val="15000"/>
                </a:schemeClr>
              </a:solidFill>
              <a:latin typeface=""/>
              <a:cs typeface="Carlito"/>
            </a:endParaRPr>
          </a:p>
          <a:p>
            <a:pPr marL="0" indent="0">
              <a:lnSpc>
                <a:spcPct val="100000"/>
              </a:lnSpc>
              <a:spcBef>
                <a:spcPts val="395"/>
              </a:spcBef>
              <a:buNone/>
            </a:pPr>
            <a:r>
              <a:rPr lang="en-US" sz="1800" spc="-5" dirty="0">
                <a:solidFill>
                  <a:schemeClr val="tx1">
                    <a:lumMod val="85000"/>
                    <a:lumOff val="15000"/>
                  </a:schemeClr>
                </a:solidFill>
                <a:latin typeface=""/>
                <a:cs typeface="Carlito"/>
              </a:rPr>
              <a:t>SO </a:t>
            </a:r>
            <a:r>
              <a:rPr lang="en-US" sz="1800" spc="-15" dirty="0">
                <a:solidFill>
                  <a:schemeClr val="tx1">
                    <a:lumMod val="85000"/>
                    <a:lumOff val="15000"/>
                  </a:schemeClr>
                </a:solidFill>
                <a:latin typeface=""/>
                <a:cs typeface="Carlito"/>
              </a:rPr>
              <a:t>(1) </a:t>
            </a:r>
            <a:r>
              <a:rPr lang="en-US" sz="1800" spc="-5" dirty="0">
                <a:solidFill>
                  <a:schemeClr val="tx1">
                    <a:lumMod val="85000"/>
                    <a:lumOff val="15000"/>
                  </a:schemeClr>
                </a:solidFill>
                <a:latin typeface=""/>
                <a:cs typeface="Carlito"/>
              </a:rPr>
              <a:t>has </a:t>
            </a:r>
            <a:r>
              <a:rPr lang="en-US" sz="1800" spc="-15" dirty="0">
                <a:solidFill>
                  <a:schemeClr val="tx1">
                    <a:lumMod val="85000"/>
                    <a:lumOff val="15000"/>
                  </a:schemeClr>
                </a:solidFill>
                <a:latin typeface=""/>
                <a:cs typeface="Carlito"/>
              </a:rPr>
              <a:t>0% success</a:t>
            </a:r>
            <a:r>
              <a:rPr lang="en-US" sz="1800" spc="85" dirty="0">
                <a:solidFill>
                  <a:schemeClr val="tx1">
                    <a:lumMod val="85000"/>
                    <a:lumOff val="15000"/>
                  </a:schemeClr>
                </a:solidFill>
                <a:latin typeface=""/>
                <a:cs typeface="Carlito"/>
              </a:rPr>
              <a:t> </a:t>
            </a:r>
            <a:r>
              <a:rPr lang="en-US" sz="1800" spc="-40" dirty="0">
                <a:solidFill>
                  <a:schemeClr val="tx1">
                    <a:lumMod val="85000"/>
                    <a:lumOff val="15000"/>
                  </a:schemeClr>
                </a:solidFill>
                <a:latin typeface=""/>
                <a:cs typeface="Carlito"/>
              </a:rPr>
              <a:t>rate</a:t>
            </a:r>
            <a:endParaRPr lang="en-US" sz="1800" dirty="0">
              <a:solidFill>
                <a:schemeClr val="tx1">
                  <a:lumMod val="85000"/>
                  <a:lumOff val="15000"/>
                </a:schemeClr>
              </a:solidFill>
              <a:latin typeface=""/>
              <a:cs typeface="Carlito"/>
            </a:endParaRPr>
          </a:p>
          <a:p>
            <a:pPr marL="0" indent="0">
              <a:lnSpc>
                <a:spcPct val="100000"/>
              </a:lnSpc>
              <a:spcBef>
                <a:spcPts val="565"/>
              </a:spcBef>
              <a:buNone/>
            </a:pPr>
            <a:r>
              <a:rPr lang="en-US" sz="1800" spc="-40" dirty="0">
                <a:solidFill>
                  <a:schemeClr val="tx1">
                    <a:lumMod val="85000"/>
                    <a:lumOff val="15000"/>
                  </a:schemeClr>
                </a:solidFill>
                <a:latin typeface=""/>
                <a:cs typeface="Carlito"/>
              </a:rPr>
              <a:t>GTO </a:t>
            </a:r>
            <a:r>
              <a:rPr lang="en-US" sz="1800" spc="-20" dirty="0">
                <a:solidFill>
                  <a:schemeClr val="tx1">
                    <a:lumMod val="85000"/>
                    <a:lumOff val="15000"/>
                  </a:schemeClr>
                </a:solidFill>
                <a:latin typeface=""/>
                <a:cs typeface="Carlito"/>
              </a:rPr>
              <a:t>(27) </a:t>
            </a:r>
            <a:r>
              <a:rPr lang="en-US" sz="1800" spc="-5" dirty="0">
                <a:solidFill>
                  <a:schemeClr val="tx1">
                    <a:lumMod val="85000"/>
                    <a:lumOff val="15000"/>
                  </a:schemeClr>
                </a:solidFill>
                <a:latin typeface=""/>
                <a:cs typeface="Carlito"/>
              </a:rPr>
              <a:t>has the </a:t>
            </a:r>
            <a:r>
              <a:rPr lang="en-US" sz="1800" spc="-20" dirty="0">
                <a:solidFill>
                  <a:schemeClr val="tx1">
                    <a:lumMod val="85000"/>
                    <a:lumOff val="15000"/>
                  </a:schemeClr>
                </a:solidFill>
                <a:latin typeface=""/>
                <a:cs typeface="Carlito"/>
              </a:rPr>
              <a:t>around 50% </a:t>
            </a:r>
            <a:r>
              <a:rPr lang="en-US" sz="1800" spc="-15" dirty="0">
                <a:solidFill>
                  <a:schemeClr val="tx1">
                    <a:lumMod val="85000"/>
                    <a:lumOff val="15000"/>
                  </a:schemeClr>
                </a:solidFill>
                <a:latin typeface=""/>
                <a:cs typeface="Carlito"/>
              </a:rPr>
              <a:t>success </a:t>
            </a:r>
            <a:r>
              <a:rPr lang="en-US" sz="1800" spc="-40" dirty="0">
                <a:solidFill>
                  <a:schemeClr val="tx1">
                    <a:lumMod val="85000"/>
                    <a:lumOff val="15000"/>
                  </a:schemeClr>
                </a:solidFill>
                <a:latin typeface=""/>
                <a:cs typeface="Carlito"/>
              </a:rPr>
              <a:t>rate </a:t>
            </a:r>
            <a:r>
              <a:rPr lang="en-US" sz="1800" spc="-15" dirty="0">
                <a:solidFill>
                  <a:schemeClr val="tx1">
                    <a:lumMod val="85000"/>
                    <a:lumOff val="15000"/>
                  </a:schemeClr>
                </a:solidFill>
                <a:latin typeface=""/>
                <a:cs typeface="Carlito"/>
              </a:rPr>
              <a:t>but </a:t>
            </a:r>
            <a:r>
              <a:rPr lang="en-US" sz="1800" spc="-20" dirty="0">
                <a:solidFill>
                  <a:schemeClr val="tx1">
                    <a:lumMod val="85000"/>
                    <a:lumOff val="15000"/>
                  </a:schemeClr>
                </a:solidFill>
                <a:latin typeface=""/>
                <a:cs typeface="Carlito"/>
              </a:rPr>
              <a:t>largest</a:t>
            </a:r>
            <a:r>
              <a:rPr lang="en-US" sz="1800" spc="225" dirty="0">
                <a:solidFill>
                  <a:schemeClr val="tx1">
                    <a:lumMod val="85000"/>
                    <a:lumOff val="15000"/>
                  </a:schemeClr>
                </a:solidFill>
                <a:latin typeface=""/>
                <a:cs typeface="Carlito"/>
              </a:rPr>
              <a:t> </a:t>
            </a:r>
            <a:r>
              <a:rPr lang="en-US" sz="1800" spc="-5" dirty="0">
                <a:solidFill>
                  <a:schemeClr val="tx1">
                    <a:lumMod val="85000"/>
                    <a:lumOff val="15000"/>
                  </a:schemeClr>
                </a:solidFill>
                <a:latin typeface=""/>
                <a:cs typeface="Carlito"/>
              </a:rPr>
              <a:t>sample</a:t>
            </a:r>
            <a:endParaRPr lang="en-US" sz="1800" dirty="0">
              <a:solidFill>
                <a:schemeClr val="tx1">
                  <a:lumMod val="85000"/>
                  <a:lumOff val="15000"/>
                </a:schemeClr>
              </a:solidFill>
              <a:latin typeface=""/>
              <a:cs typeface="Carlito"/>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 name="Picture 6">
            <a:extLst>
              <a:ext uri="{FF2B5EF4-FFF2-40B4-BE49-F238E27FC236}">
                <a16:creationId xmlns:a16="http://schemas.microsoft.com/office/drawing/2014/main" id="{7F12E818-9EE9-F343-A23B-96CBD089B761}"/>
              </a:ext>
            </a:extLst>
          </p:cNvPr>
          <p:cNvPicPr>
            <a:picLocks noChangeAspect="1"/>
          </p:cNvPicPr>
          <p:nvPr/>
        </p:nvPicPr>
        <p:blipFill>
          <a:blip r:embed="rId3"/>
          <a:stretch>
            <a:fillRect/>
          </a:stretch>
        </p:blipFill>
        <p:spPr>
          <a:xfrm>
            <a:off x="4656883" y="1722262"/>
            <a:ext cx="4684344" cy="3668747"/>
          </a:xfrm>
          <a:prstGeom prst="rect">
            <a:avLst/>
          </a:prstGeom>
        </p:spPr>
      </p:pic>
      <p:sp>
        <p:nvSpPr>
          <p:cNvPr id="8" name="object 8">
            <a:extLst>
              <a:ext uri="{FF2B5EF4-FFF2-40B4-BE49-F238E27FC236}">
                <a16:creationId xmlns:a16="http://schemas.microsoft.com/office/drawing/2014/main" id="{3FA260B3-1A1E-C945-BDCB-966A824F2C80}"/>
              </a:ext>
            </a:extLst>
          </p:cNvPr>
          <p:cNvSpPr txBox="1"/>
          <p:nvPr/>
        </p:nvSpPr>
        <p:spPr>
          <a:xfrm>
            <a:off x="9505742" y="1722262"/>
            <a:ext cx="2312009" cy="997709"/>
          </a:xfrm>
          <a:prstGeom prst="rect">
            <a:avLst/>
          </a:prstGeom>
        </p:spPr>
        <p:txBody>
          <a:bodyPr vert="horz" wrap="square" lIns="0" tIns="12700" rIns="0" bIns="0" rtlCol="0">
            <a:spAutoFit/>
          </a:bodyPr>
          <a:lstStyle/>
          <a:p>
            <a:pPr marL="12700" marR="5080">
              <a:lnSpc>
                <a:spcPct val="100000"/>
              </a:lnSpc>
              <a:spcBef>
                <a:spcPts val="100"/>
              </a:spcBef>
            </a:pPr>
            <a:r>
              <a:rPr sz="1600" spc="-5" dirty="0">
                <a:latin typeface=""/>
                <a:cs typeface="Carlito"/>
              </a:rPr>
              <a:t>Success </a:t>
            </a:r>
            <a:r>
              <a:rPr sz="1600" spc="-25" dirty="0">
                <a:latin typeface=""/>
                <a:cs typeface="Carlito"/>
              </a:rPr>
              <a:t>Rate </a:t>
            </a:r>
            <a:r>
              <a:rPr sz="1600" spc="-20" dirty="0">
                <a:latin typeface=""/>
                <a:cs typeface="Carlito"/>
              </a:rPr>
              <a:t>Scale</a:t>
            </a:r>
            <a:r>
              <a:rPr sz="1600" spc="-65" dirty="0">
                <a:latin typeface=""/>
                <a:cs typeface="Carlito"/>
              </a:rPr>
              <a:t> </a:t>
            </a:r>
            <a:r>
              <a:rPr sz="1600" spc="-5" dirty="0">
                <a:latin typeface=""/>
                <a:cs typeface="Carlito"/>
              </a:rPr>
              <a:t>with  </a:t>
            </a:r>
            <a:r>
              <a:rPr sz="1600" dirty="0">
                <a:latin typeface=""/>
                <a:cs typeface="Carlito"/>
              </a:rPr>
              <a:t>0 as</a:t>
            </a:r>
            <a:r>
              <a:rPr sz="1600" spc="-70" dirty="0">
                <a:latin typeface=""/>
                <a:cs typeface="Carlito"/>
              </a:rPr>
              <a:t> </a:t>
            </a:r>
            <a:r>
              <a:rPr sz="1600" spc="-5" dirty="0">
                <a:latin typeface=""/>
                <a:cs typeface="Carlito"/>
              </a:rPr>
              <a:t>0%</a:t>
            </a:r>
            <a:endParaRPr sz="1600" dirty="0">
              <a:latin typeface=""/>
              <a:cs typeface="Carlito"/>
            </a:endParaRPr>
          </a:p>
          <a:p>
            <a:pPr marL="12700" marR="1182370">
              <a:lnSpc>
                <a:spcPct val="100000"/>
              </a:lnSpc>
            </a:pPr>
            <a:r>
              <a:rPr sz="1600" dirty="0">
                <a:latin typeface=""/>
                <a:cs typeface="Carlito"/>
              </a:rPr>
              <a:t>0.6 as</a:t>
            </a:r>
            <a:r>
              <a:rPr sz="1600" spc="-195" dirty="0">
                <a:latin typeface=""/>
                <a:cs typeface="Carlito"/>
              </a:rPr>
              <a:t> </a:t>
            </a:r>
            <a:r>
              <a:rPr sz="1600" dirty="0">
                <a:latin typeface=""/>
                <a:cs typeface="Carlito"/>
              </a:rPr>
              <a:t>60%  1 as</a:t>
            </a:r>
            <a:r>
              <a:rPr sz="1600" spc="-125" dirty="0">
                <a:latin typeface=""/>
                <a:cs typeface="Carlito"/>
              </a:rPr>
              <a:t> </a:t>
            </a:r>
            <a:r>
              <a:rPr sz="1600" spc="-5" dirty="0">
                <a:latin typeface=""/>
                <a:cs typeface="Carlito"/>
              </a:rPr>
              <a:t>100%</a:t>
            </a:r>
            <a:endParaRPr sz="1600" dirty="0">
              <a:latin typeface=""/>
              <a:cs typeface="Carlito"/>
            </a:endParaRPr>
          </a:p>
        </p:txBody>
      </p:sp>
      <p:sp>
        <p:nvSpPr>
          <p:cNvPr id="9" name="object 8">
            <a:extLst>
              <a:ext uri="{FF2B5EF4-FFF2-40B4-BE49-F238E27FC236}">
                <a16:creationId xmlns:a16="http://schemas.microsoft.com/office/drawing/2014/main" id="{916D9AD6-0396-E040-917F-4DB812E256D2}"/>
              </a:ext>
            </a:extLst>
          </p:cNvPr>
          <p:cNvSpPr txBox="1"/>
          <p:nvPr/>
        </p:nvSpPr>
        <p:spPr>
          <a:xfrm>
            <a:off x="6831991" y="5486007"/>
            <a:ext cx="517934" cy="268584"/>
          </a:xfrm>
          <a:prstGeom prst="rect">
            <a:avLst/>
          </a:prstGeom>
        </p:spPr>
        <p:txBody>
          <a:bodyPr vert="horz" wrap="square" lIns="0" tIns="12700" rIns="0" bIns="0" rtlCol="0">
            <a:spAutoFit/>
          </a:bodyPr>
          <a:lstStyle/>
          <a:p>
            <a:pPr marL="12700" marR="5080">
              <a:lnSpc>
                <a:spcPct val="100000"/>
              </a:lnSpc>
              <a:spcBef>
                <a:spcPts val="100"/>
              </a:spcBef>
            </a:pPr>
            <a:r>
              <a:rPr lang="en-US" sz="1600" spc="-5" dirty="0">
                <a:latin typeface=""/>
                <a:cs typeface="Carlito"/>
              </a:rPr>
              <a:t>Orbit</a:t>
            </a:r>
            <a:endParaRPr sz="1600" dirty="0">
              <a:latin typeface=""/>
              <a:cs typeface="Carlito"/>
            </a:endParaRPr>
          </a:p>
        </p:txBody>
      </p:sp>
      <p:sp>
        <p:nvSpPr>
          <p:cNvPr id="10" name="object 8">
            <a:extLst>
              <a:ext uri="{FF2B5EF4-FFF2-40B4-BE49-F238E27FC236}">
                <a16:creationId xmlns:a16="http://schemas.microsoft.com/office/drawing/2014/main" id="{BB48AD30-EA06-9447-B0C1-51515C8FF022}"/>
              </a:ext>
            </a:extLst>
          </p:cNvPr>
          <p:cNvSpPr txBox="1"/>
          <p:nvPr/>
        </p:nvSpPr>
        <p:spPr>
          <a:xfrm rot="16200000">
            <a:off x="3797692" y="3427112"/>
            <a:ext cx="1305012" cy="259045"/>
          </a:xfrm>
          <a:prstGeom prst="rect">
            <a:avLst/>
          </a:prstGeom>
        </p:spPr>
        <p:txBody>
          <a:bodyPr vert="horz" wrap="square" lIns="0" tIns="12700" rIns="0" bIns="0" rtlCol="0">
            <a:spAutoFit/>
          </a:bodyPr>
          <a:lstStyle/>
          <a:p>
            <a:pPr marL="12700" marR="5080">
              <a:lnSpc>
                <a:spcPct val="100000"/>
              </a:lnSpc>
              <a:spcBef>
                <a:spcPts val="100"/>
              </a:spcBef>
            </a:pPr>
            <a:r>
              <a:rPr lang="en-US" sz="1600" spc="-5" dirty="0">
                <a:latin typeface=""/>
                <a:cs typeface="Carlito"/>
              </a:rPr>
              <a:t>Success Rate</a:t>
            </a:r>
            <a:endParaRPr sz="1600" dirty="0">
              <a:latin typeface=""/>
              <a:cs typeface="Carlito"/>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 - 3</a:t>
            </a:r>
          </a:p>
          <a:p>
            <a:pPr>
              <a:lnSpc>
                <a:spcPct val="100000"/>
              </a:lnSpc>
              <a:spcBef>
                <a:spcPts val="1400"/>
              </a:spcBef>
            </a:pPr>
            <a:r>
              <a:rPr lang="en-US" sz="2200" dirty="0">
                <a:solidFill>
                  <a:schemeClr val="accent3">
                    <a:lumMod val="25000"/>
                  </a:schemeClr>
                </a:solidFill>
                <a:latin typeface="Abadi"/>
              </a:rPr>
              <a:t>Introduction - 4</a:t>
            </a:r>
          </a:p>
          <a:p>
            <a:pPr>
              <a:lnSpc>
                <a:spcPct val="100000"/>
              </a:lnSpc>
              <a:spcBef>
                <a:spcPts val="1400"/>
              </a:spcBef>
            </a:pPr>
            <a:r>
              <a:rPr lang="en-US" sz="2200" dirty="0">
                <a:solidFill>
                  <a:schemeClr val="accent3">
                    <a:lumMod val="25000"/>
                  </a:schemeClr>
                </a:solidFill>
                <a:latin typeface="Abadi"/>
              </a:rPr>
              <a:t>Methodology - 5</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060C3155-10D0-184A-B49D-8B8BC9B2A94F}"/>
              </a:ext>
            </a:extLst>
          </p:cNvPr>
          <p:cNvSpPr txBox="1">
            <a:spLocks/>
          </p:cNvSpPr>
          <p:nvPr/>
        </p:nvSpPr>
        <p:spPr>
          <a:xfrm>
            <a:off x="864973" y="4051139"/>
            <a:ext cx="10515600" cy="1886674"/>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3951604" indent="0">
              <a:lnSpc>
                <a:spcPct val="121200"/>
              </a:lnSpc>
              <a:spcBef>
                <a:spcPts val="100"/>
              </a:spcBef>
              <a:buNone/>
            </a:pPr>
            <a:r>
              <a:rPr lang="en-US" sz="2400" spc="-20" dirty="0">
                <a:solidFill>
                  <a:schemeClr val="tx1">
                    <a:lumMod val="85000"/>
                    <a:lumOff val="15000"/>
                  </a:schemeClr>
                </a:solidFill>
                <a:latin typeface=""/>
                <a:cs typeface="Carlito"/>
              </a:rPr>
              <a:t>Blue indicates successful </a:t>
            </a:r>
            <a:r>
              <a:rPr lang="en-US" sz="2400" spc="-10" dirty="0">
                <a:solidFill>
                  <a:schemeClr val="tx1">
                    <a:lumMod val="85000"/>
                    <a:lumOff val="15000"/>
                  </a:schemeClr>
                </a:solidFill>
                <a:latin typeface=""/>
                <a:cs typeface="Carlito"/>
              </a:rPr>
              <a:t>launch and orange </a:t>
            </a:r>
            <a:r>
              <a:rPr lang="en-US" sz="2400" spc="-20" dirty="0">
                <a:solidFill>
                  <a:schemeClr val="tx1">
                    <a:lumMod val="85000"/>
                    <a:lumOff val="15000"/>
                  </a:schemeClr>
                </a:solidFill>
                <a:latin typeface=""/>
                <a:cs typeface="Carlito"/>
              </a:rPr>
              <a:t>indicates unsuccessful</a:t>
            </a:r>
            <a:r>
              <a:rPr lang="en-US" sz="2400" spc="180" dirty="0">
                <a:solidFill>
                  <a:schemeClr val="tx1">
                    <a:lumMod val="85000"/>
                    <a:lumOff val="15000"/>
                  </a:schemeClr>
                </a:solidFill>
                <a:latin typeface=""/>
                <a:cs typeface="Carlito"/>
              </a:rPr>
              <a:t> </a:t>
            </a:r>
            <a:r>
              <a:rPr lang="en-US" sz="2400" spc="-10" dirty="0">
                <a:solidFill>
                  <a:schemeClr val="tx1">
                    <a:lumMod val="85000"/>
                    <a:lumOff val="15000"/>
                  </a:schemeClr>
                </a:solidFill>
                <a:latin typeface=""/>
                <a:cs typeface="Carlito"/>
              </a:rPr>
              <a:t>launch. </a:t>
            </a:r>
          </a:p>
          <a:p>
            <a:pPr marR="3951604">
              <a:lnSpc>
                <a:spcPct val="121200"/>
              </a:lnSpc>
              <a:spcBef>
                <a:spcPts val="100"/>
              </a:spcBef>
            </a:pPr>
            <a:r>
              <a:rPr lang="en-US" sz="2400" spc="-15" dirty="0">
                <a:solidFill>
                  <a:schemeClr val="tx1">
                    <a:lumMod val="85000"/>
                    <a:lumOff val="15000"/>
                  </a:schemeClr>
                </a:solidFill>
                <a:latin typeface=""/>
                <a:cs typeface="Carlito"/>
              </a:rPr>
              <a:t>Launch Orbit </a:t>
            </a:r>
            <a:r>
              <a:rPr lang="en-US" sz="2400" spc="-25" dirty="0">
                <a:solidFill>
                  <a:schemeClr val="tx1">
                    <a:lumMod val="85000"/>
                    <a:lumOff val="15000"/>
                  </a:schemeClr>
                </a:solidFill>
                <a:latin typeface=""/>
                <a:cs typeface="Carlito"/>
              </a:rPr>
              <a:t>preferences </a:t>
            </a:r>
            <a:r>
              <a:rPr lang="en-US" sz="2400" spc="-5" dirty="0">
                <a:solidFill>
                  <a:schemeClr val="tx1">
                    <a:lumMod val="85000"/>
                    <a:lumOff val="15000"/>
                  </a:schemeClr>
                </a:solidFill>
                <a:latin typeface=""/>
                <a:cs typeface="Carlito"/>
              </a:rPr>
              <a:t>changed </a:t>
            </a:r>
            <a:r>
              <a:rPr lang="en-US" sz="2400" spc="-20" dirty="0">
                <a:solidFill>
                  <a:schemeClr val="tx1">
                    <a:lumMod val="85000"/>
                    <a:lumOff val="15000"/>
                  </a:schemeClr>
                </a:solidFill>
                <a:latin typeface=""/>
                <a:cs typeface="Carlito"/>
              </a:rPr>
              <a:t>over </a:t>
            </a:r>
            <a:r>
              <a:rPr lang="en-US" sz="2400" spc="-10" dirty="0">
                <a:solidFill>
                  <a:schemeClr val="tx1">
                    <a:lumMod val="85000"/>
                    <a:lumOff val="15000"/>
                  </a:schemeClr>
                </a:solidFill>
                <a:latin typeface=""/>
                <a:cs typeface="Carlito"/>
              </a:rPr>
              <a:t>Flight </a:t>
            </a:r>
            <a:r>
              <a:rPr lang="en-US" sz="2400" spc="-50" dirty="0">
                <a:solidFill>
                  <a:schemeClr val="tx1">
                    <a:lumMod val="85000"/>
                    <a:lumOff val="15000"/>
                  </a:schemeClr>
                </a:solidFill>
                <a:latin typeface=""/>
                <a:cs typeface="Carlito"/>
              </a:rPr>
              <a:t>Number. </a:t>
            </a:r>
          </a:p>
          <a:p>
            <a:pPr marR="3951604">
              <a:lnSpc>
                <a:spcPct val="121200"/>
              </a:lnSpc>
              <a:spcBef>
                <a:spcPts val="100"/>
              </a:spcBef>
            </a:pPr>
            <a:r>
              <a:rPr lang="en-US" sz="2400" spc="-15" dirty="0">
                <a:solidFill>
                  <a:schemeClr val="tx1">
                    <a:lumMod val="85000"/>
                    <a:lumOff val="15000"/>
                  </a:schemeClr>
                </a:solidFill>
                <a:latin typeface=""/>
                <a:cs typeface="Carlito"/>
              </a:rPr>
              <a:t>Launch </a:t>
            </a:r>
            <a:r>
              <a:rPr lang="en-US" sz="2400" spc="-25" dirty="0">
                <a:solidFill>
                  <a:schemeClr val="tx1">
                    <a:lumMod val="85000"/>
                    <a:lumOff val="15000"/>
                  </a:schemeClr>
                </a:solidFill>
                <a:latin typeface=""/>
                <a:cs typeface="Carlito"/>
              </a:rPr>
              <a:t>Outcome </a:t>
            </a:r>
            <a:r>
              <a:rPr lang="en-US" sz="2400" spc="-15" dirty="0">
                <a:solidFill>
                  <a:schemeClr val="tx1">
                    <a:lumMod val="85000"/>
                    <a:lumOff val="15000"/>
                  </a:schemeClr>
                </a:solidFill>
                <a:latin typeface=""/>
                <a:cs typeface="Carlito"/>
              </a:rPr>
              <a:t>seems to </a:t>
            </a:r>
            <a:r>
              <a:rPr lang="en-US" sz="2400" spc="-25" dirty="0">
                <a:solidFill>
                  <a:schemeClr val="tx1">
                    <a:lumMod val="85000"/>
                    <a:lumOff val="15000"/>
                  </a:schemeClr>
                </a:solidFill>
                <a:latin typeface=""/>
                <a:cs typeface="Carlito"/>
              </a:rPr>
              <a:t>correlate </a:t>
            </a:r>
            <a:r>
              <a:rPr lang="en-US" sz="2400" spc="-5" dirty="0">
                <a:solidFill>
                  <a:schemeClr val="tx1">
                    <a:lumMod val="85000"/>
                    <a:lumOff val="15000"/>
                  </a:schemeClr>
                </a:solidFill>
                <a:latin typeface=""/>
                <a:cs typeface="Carlito"/>
              </a:rPr>
              <a:t>with this</a:t>
            </a:r>
            <a:r>
              <a:rPr lang="en-US" sz="2400" spc="120" dirty="0">
                <a:solidFill>
                  <a:schemeClr val="tx1">
                    <a:lumMod val="85000"/>
                    <a:lumOff val="15000"/>
                  </a:schemeClr>
                </a:solidFill>
                <a:latin typeface=""/>
                <a:cs typeface="Carlito"/>
              </a:rPr>
              <a:t> </a:t>
            </a:r>
            <a:r>
              <a:rPr lang="en-US" sz="2400" spc="-25" dirty="0">
                <a:solidFill>
                  <a:schemeClr val="tx1">
                    <a:lumMod val="85000"/>
                    <a:lumOff val="15000"/>
                  </a:schemeClr>
                </a:solidFill>
                <a:latin typeface=""/>
                <a:cs typeface="Carlito"/>
              </a:rPr>
              <a:t>preference.</a:t>
            </a:r>
            <a:endParaRPr lang="en-US" sz="2400" dirty="0">
              <a:solidFill>
                <a:schemeClr val="tx1">
                  <a:lumMod val="85000"/>
                  <a:lumOff val="15000"/>
                </a:schemeClr>
              </a:solidFill>
              <a:latin typeface=""/>
              <a:cs typeface="Carlito"/>
            </a:endParaRPr>
          </a:p>
          <a:p>
            <a:pPr marR="5080">
              <a:lnSpc>
                <a:spcPts val="2330"/>
              </a:lnSpc>
              <a:spcBef>
                <a:spcPts val="135"/>
              </a:spcBef>
            </a:pPr>
            <a:r>
              <a:rPr lang="en-US" sz="2400" spc="-15" dirty="0">
                <a:solidFill>
                  <a:schemeClr val="tx1">
                    <a:lumMod val="85000"/>
                    <a:lumOff val="15000"/>
                  </a:schemeClr>
                </a:solidFill>
                <a:latin typeface=""/>
                <a:cs typeface="Carlito"/>
              </a:rPr>
              <a:t>SpaceX </a:t>
            </a:r>
            <a:r>
              <a:rPr lang="en-US" sz="2400" spc="-20" dirty="0">
                <a:solidFill>
                  <a:schemeClr val="tx1">
                    <a:lumMod val="85000"/>
                    <a:lumOff val="15000"/>
                  </a:schemeClr>
                </a:solidFill>
                <a:latin typeface=""/>
                <a:cs typeface="Carlito"/>
              </a:rPr>
              <a:t>started </a:t>
            </a:r>
            <a:r>
              <a:rPr lang="en-US" sz="2400" spc="-5" dirty="0">
                <a:solidFill>
                  <a:schemeClr val="tx1">
                    <a:lumMod val="85000"/>
                    <a:lumOff val="15000"/>
                  </a:schemeClr>
                </a:solidFill>
                <a:latin typeface=""/>
                <a:cs typeface="Carlito"/>
              </a:rPr>
              <a:t>with </a:t>
            </a:r>
            <a:r>
              <a:rPr lang="en-US" sz="2400" spc="-25" dirty="0">
                <a:solidFill>
                  <a:schemeClr val="tx1">
                    <a:lumMod val="85000"/>
                    <a:lumOff val="15000"/>
                  </a:schemeClr>
                </a:solidFill>
                <a:latin typeface=""/>
                <a:cs typeface="Carlito"/>
              </a:rPr>
              <a:t>LEO </a:t>
            </a:r>
            <a:r>
              <a:rPr lang="en-US" sz="2400" spc="-5" dirty="0">
                <a:solidFill>
                  <a:schemeClr val="tx1">
                    <a:lumMod val="85000"/>
                    <a:lumOff val="15000"/>
                  </a:schemeClr>
                </a:solidFill>
                <a:latin typeface=""/>
                <a:cs typeface="Carlito"/>
              </a:rPr>
              <a:t>orbits which </a:t>
            </a:r>
            <a:r>
              <a:rPr lang="en-US" sz="2400" spc="-20" dirty="0">
                <a:solidFill>
                  <a:schemeClr val="tx1">
                    <a:lumMod val="85000"/>
                    <a:lumOff val="15000"/>
                  </a:schemeClr>
                </a:solidFill>
                <a:latin typeface=""/>
                <a:cs typeface="Carlito"/>
              </a:rPr>
              <a:t>saw </a:t>
            </a:r>
            <a:r>
              <a:rPr lang="en-US" sz="2400" spc="-25" dirty="0">
                <a:solidFill>
                  <a:schemeClr val="tx1">
                    <a:lumMod val="85000"/>
                    <a:lumOff val="15000"/>
                  </a:schemeClr>
                </a:solidFill>
                <a:latin typeface=""/>
                <a:cs typeface="Carlito"/>
              </a:rPr>
              <a:t>moderate </a:t>
            </a:r>
            <a:r>
              <a:rPr lang="en-US" sz="2400" spc="-15" dirty="0">
                <a:solidFill>
                  <a:schemeClr val="tx1">
                    <a:lumMod val="85000"/>
                    <a:lumOff val="15000"/>
                  </a:schemeClr>
                </a:solidFill>
                <a:latin typeface=""/>
                <a:cs typeface="Carlito"/>
              </a:rPr>
              <a:t>success </a:t>
            </a:r>
            <a:r>
              <a:rPr lang="en-US" sz="2400" spc="-25" dirty="0">
                <a:solidFill>
                  <a:schemeClr val="tx1">
                    <a:lumMod val="85000"/>
                    <a:lumOff val="15000"/>
                  </a:schemeClr>
                </a:solidFill>
                <a:latin typeface=""/>
                <a:cs typeface="Carlito"/>
              </a:rPr>
              <a:t>LEO </a:t>
            </a:r>
            <a:r>
              <a:rPr lang="en-US" sz="2400" spc="-5" dirty="0">
                <a:solidFill>
                  <a:schemeClr val="tx1">
                    <a:lumMod val="85000"/>
                    <a:lumOff val="15000"/>
                  </a:schemeClr>
                </a:solidFill>
                <a:latin typeface=""/>
                <a:cs typeface="Carlito"/>
              </a:rPr>
              <a:t>and </a:t>
            </a:r>
            <a:r>
              <a:rPr lang="en-US" sz="2400" spc="-25" dirty="0">
                <a:solidFill>
                  <a:schemeClr val="tx1">
                    <a:lumMod val="85000"/>
                    <a:lumOff val="15000"/>
                  </a:schemeClr>
                </a:solidFill>
                <a:latin typeface=""/>
                <a:cs typeface="Carlito"/>
              </a:rPr>
              <a:t>returned </a:t>
            </a:r>
            <a:r>
              <a:rPr lang="en-US" sz="2400" spc="-15" dirty="0">
                <a:solidFill>
                  <a:schemeClr val="tx1">
                    <a:lumMod val="85000"/>
                    <a:lumOff val="15000"/>
                  </a:schemeClr>
                </a:solidFill>
                <a:latin typeface=""/>
                <a:cs typeface="Carlito"/>
              </a:rPr>
              <a:t>to </a:t>
            </a:r>
            <a:r>
              <a:rPr lang="en-US" sz="2400" spc="-25" dirty="0">
                <a:solidFill>
                  <a:schemeClr val="tx1">
                    <a:lumMod val="85000"/>
                    <a:lumOff val="15000"/>
                  </a:schemeClr>
                </a:solidFill>
                <a:latin typeface=""/>
                <a:cs typeface="Carlito"/>
              </a:rPr>
              <a:t>VLEO </a:t>
            </a:r>
            <a:r>
              <a:rPr lang="en-US" sz="2400" dirty="0">
                <a:solidFill>
                  <a:schemeClr val="tx1">
                    <a:lumMod val="85000"/>
                    <a:lumOff val="15000"/>
                  </a:schemeClr>
                </a:solidFill>
                <a:latin typeface=""/>
                <a:cs typeface="Carlito"/>
              </a:rPr>
              <a:t>in </a:t>
            </a:r>
            <a:r>
              <a:rPr lang="en-US" sz="2400" spc="-25" dirty="0">
                <a:solidFill>
                  <a:schemeClr val="tx1">
                    <a:lumMod val="85000"/>
                    <a:lumOff val="15000"/>
                  </a:schemeClr>
                </a:solidFill>
                <a:latin typeface=""/>
                <a:cs typeface="Carlito"/>
              </a:rPr>
              <a:t>recent </a:t>
            </a:r>
            <a:r>
              <a:rPr lang="en-US" sz="2400" spc="-5" dirty="0">
                <a:solidFill>
                  <a:schemeClr val="tx1">
                    <a:lumMod val="85000"/>
                    <a:lumOff val="15000"/>
                  </a:schemeClr>
                </a:solidFill>
                <a:latin typeface=""/>
                <a:cs typeface="Carlito"/>
              </a:rPr>
              <a:t>launches </a:t>
            </a:r>
          </a:p>
          <a:p>
            <a:pPr marR="5080">
              <a:lnSpc>
                <a:spcPts val="2330"/>
              </a:lnSpc>
              <a:spcBef>
                <a:spcPts val="135"/>
              </a:spcBef>
            </a:pPr>
            <a:r>
              <a:rPr lang="en-US" sz="2400" spc="-15" dirty="0">
                <a:solidFill>
                  <a:schemeClr val="tx1">
                    <a:lumMod val="85000"/>
                    <a:lumOff val="15000"/>
                  </a:schemeClr>
                </a:solidFill>
                <a:latin typeface=""/>
                <a:cs typeface="Carlito"/>
              </a:rPr>
              <a:t>SpaceX </a:t>
            </a:r>
            <a:r>
              <a:rPr lang="en-US" sz="2400" spc="-20" dirty="0">
                <a:solidFill>
                  <a:schemeClr val="tx1">
                    <a:lumMod val="85000"/>
                    <a:lumOff val="15000"/>
                  </a:schemeClr>
                </a:solidFill>
                <a:latin typeface=""/>
                <a:cs typeface="Carlito"/>
              </a:rPr>
              <a:t>appears </a:t>
            </a:r>
            <a:r>
              <a:rPr lang="en-US" sz="2400" spc="-15" dirty="0">
                <a:solidFill>
                  <a:schemeClr val="tx1">
                    <a:lumMod val="85000"/>
                    <a:lumOff val="15000"/>
                  </a:schemeClr>
                </a:solidFill>
                <a:latin typeface=""/>
                <a:cs typeface="Carlito"/>
              </a:rPr>
              <a:t>to </a:t>
            </a:r>
            <a:r>
              <a:rPr lang="en-US" sz="2400" spc="-25" dirty="0">
                <a:solidFill>
                  <a:schemeClr val="tx1">
                    <a:lumMod val="85000"/>
                    <a:lumOff val="15000"/>
                  </a:schemeClr>
                </a:solidFill>
                <a:latin typeface=""/>
                <a:cs typeface="Carlito"/>
              </a:rPr>
              <a:t>perform better </a:t>
            </a:r>
            <a:r>
              <a:rPr lang="en-US" sz="2400" dirty="0">
                <a:solidFill>
                  <a:schemeClr val="tx1">
                    <a:lumMod val="85000"/>
                    <a:lumOff val="15000"/>
                  </a:schemeClr>
                </a:solidFill>
                <a:latin typeface=""/>
                <a:cs typeface="Carlito"/>
              </a:rPr>
              <a:t>in </a:t>
            </a:r>
            <a:r>
              <a:rPr lang="en-US" sz="2400" spc="-20" dirty="0">
                <a:solidFill>
                  <a:schemeClr val="tx1">
                    <a:lumMod val="85000"/>
                    <a:lumOff val="15000"/>
                  </a:schemeClr>
                </a:solidFill>
                <a:latin typeface=""/>
                <a:cs typeface="Carlito"/>
              </a:rPr>
              <a:t>lower </a:t>
            </a:r>
            <a:r>
              <a:rPr lang="en-US" sz="2400" spc="-5" dirty="0">
                <a:solidFill>
                  <a:schemeClr val="tx1">
                    <a:lumMod val="85000"/>
                    <a:lumOff val="15000"/>
                  </a:schemeClr>
                </a:solidFill>
                <a:latin typeface=""/>
                <a:cs typeface="Carlito"/>
              </a:rPr>
              <a:t>orbits or </a:t>
            </a:r>
            <a:r>
              <a:rPr lang="en-US" sz="2400" spc="-20" dirty="0">
                <a:solidFill>
                  <a:schemeClr val="tx1">
                    <a:lumMod val="85000"/>
                    <a:lumOff val="15000"/>
                  </a:schemeClr>
                </a:solidFill>
                <a:latin typeface=""/>
                <a:cs typeface="Carlito"/>
              </a:rPr>
              <a:t>Sun-synchronous</a:t>
            </a:r>
            <a:r>
              <a:rPr lang="en-US" sz="2400" spc="275" dirty="0">
                <a:solidFill>
                  <a:schemeClr val="tx1">
                    <a:lumMod val="85000"/>
                    <a:lumOff val="15000"/>
                  </a:schemeClr>
                </a:solidFill>
                <a:latin typeface=""/>
                <a:cs typeface="Carlito"/>
              </a:rPr>
              <a:t> </a:t>
            </a:r>
            <a:r>
              <a:rPr lang="en-US" sz="2400" spc="-5" dirty="0">
                <a:solidFill>
                  <a:schemeClr val="tx1">
                    <a:lumMod val="85000"/>
                    <a:lumOff val="15000"/>
                  </a:schemeClr>
                </a:solidFill>
                <a:latin typeface=""/>
                <a:cs typeface="Carlito"/>
              </a:rPr>
              <a:t>orbits</a:t>
            </a:r>
            <a:endParaRPr lang="en-US" sz="2400" dirty="0">
              <a:solidFill>
                <a:schemeClr val="tx1">
                  <a:lumMod val="85000"/>
                  <a:lumOff val="15000"/>
                </a:schemeClr>
              </a:solidFill>
              <a:latin typeface=""/>
              <a:cs typeface="Carlito"/>
            </a:endParaRPr>
          </a:p>
          <a:p>
            <a:pPr marL="0" indent="0" algn="ctr">
              <a:lnSpc>
                <a:spcPct val="100000"/>
              </a:lnSpc>
              <a:spcBef>
                <a:spcPts val="95"/>
              </a:spcBef>
              <a:buFont typeface="Arial" panose="020B0604020202020204" pitchFamily="34" charset="0"/>
              <a:buNone/>
            </a:pPr>
            <a:endParaRPr lang="en-US" sz="2400" dirty="0">
              <a:latin typeface="Carlito"/>
              <a:cs typeface="Carlito"/>
            </a:endParaRPr>
          </a:p>
        </p:txBody>
      </p:sp>
      <p:pic>
        <p:nvPicPr>
          <p:cNvPr id="2" name="Picture 1">
            <a:extLst>
              <a:ext uri="{FF2B5EF4-FFF2-40B4-BE49-F238E27FC236}">
                <a16:creationId xmlns:a16="http://schemas.microsoft.com/office/drawing/2014/main" id="{45E3B2B5-C268-7B4A-B448-F4F23D33326D}"/>
              </a:ext>
            </a:extLst>
          </p:cNvPr>
          <p:cNvPicPr>
            <a:picLocks noChangeAspect="1"/>
          </p:cNvPicPr>
          <p:nvPr/>
        </p:nvPicPr>
        <p:blipFill>
          <a:blip r:embed="rId3"/>
          <a:stretch>
            <a:fillRect/>
          </a:stretch>
        </p:blipFill>
        <p:spPr>
          <a:xfrm>
            <a:off x="770011" y="1773648"/>
            <a:ext cx="10610562" cy="2072733"/>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DD96E7A4-2D4E-8445-9C37-6E66F1A3D2FB}"/>
              </a:ext>
            </a:extLst>
          </p:cNvPr>
          <p:cNvSpPr txBox="1">
            <a:spLocks/>
          </p:cNvSpPr>
          <p:nvPr/>
        </p:nvSpPr>
        <p:spPr>
          <a:xfrm>
            <a:off x="864973" y="4294207"/>
            <a:ext cx="10515600" cy="1643605"/>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3951604" indent="0">
              <a:lnSpc>
                <a:spcPct val="121200"/>
              </a:lnSpc>
              <a:spcBef>
                <a:spcPts val="100"/>
              </a:spcBef>
              <a:buNone/>
            </a:pPr>
            <a:r>
              <a:rPr lang="en-US" sz="2400" spc="-20" dirty="0">
                <a:solidFill>
                  <a:schemeClr val="tx1">
                    <a:lumMod val="85000"/>
                    <a:lumOff val="15000"/>
                  </a:schemeClr>
                </a:solidFill>
                <a:latin typeface=""/>
                <a:cs typeface="Carlito"/>
              </a:rPr>
              <a:t>Blue indicates successful </a:t>
            </a:r>
            <a:r>
              <a:rPr lang="en-US" sz="2400" spc="-10" dirty="0">
                <a:solidFill>
                  <a:schemeClr val="tx1">
                    <a:lumMod val="85000"/>
                    <a:lumOff val="15000"/>
                  </a:schemeClr>
                </a:solidFill>
                <a:latin typeface=""/>
                <a:cs typeface="Carlito"/>
              </a:rPr>
              <a:t>launch and orange </a:t>
            </a:r>
            <a:r>
              <a:rPr lang="en-US" sz="2400" spc="-20" dirty="0">
                <a:solidFill>
                  <a:schemeClr val="tx1">
                    <a:lumMod val="85000"/>
                    <a:lumOff val="15000"/>
                  </a:schemeClr>
                </a:solidFill>
                <a:latin typeface=""/>
                <a:cs typeface="Carlito"/>
              </a:rPr>
              <a:t>indicates unsuccessful</a:t>
            </a:r>
            <a:r>
              <a:rPr lang="en-US" sz="2400" spc="180" dirty="0">
                <a:solidFill>
                  <a:schemeClr val="tx1">
                    <a:lumMod val="85000"/>
                    <a:lumOff val="15000"/>
                  </a:schemeClr>
                </a:solidFill>
                <a:latin typeface=""/>
                <a:cs typeface="Carlito"/>
              </a:rPr>
              <a:t> </a:t>
            </a:r>
            <a:r>
              <a:rPr lang="en-US" sz="2400" spc="-10" dirty="0">
                <a:solidFill>
                  <a:schemeClr val="tx1">
                    <a:lumMod val="85000"/>
                    <a:lumOff val="15000"/>
                  </a:schemeClr>
                </a:solidFill>
                <a:latin typeface=""/>
                <a:cs typeface="Carlito"/>
              </a:rPr>
              <a:t>launch. </a:t>
            </a:r>
          </a:p>
          <a:p>
            <a:pPr marR="3951604">
              <a:lnSpc>
                <a:spcPct val="121200"/>
              </a:lnSpc>
              <a:spcBef>
                <a:spcPts val="100"/>
              </a:spcBef>
            </a:pPr>
            <a:r>
              <a:rPr lang="en-US" sz="2400" spc="-25" dirty="0">
                <a:solidFill>
                  <a:schemeClr val="tx1">
                    <a:lumMod val="85000"/>
                    <a:lumOff val="15000"/>
                  </a:schemeClr>
                </a:solidFill>
                <a:latin typeface="Carlito"/>
                <a:cs typeface="Carlito"/>
              </a:rPr>
              <a:t>Payload </a:t>
            </a:r>
            <a:r>
              <a:rPr lang="en-US" sz="2400" spc="-5" dirty="0">
                <a:solidFill>
                  <a:schemeClr val="tx1">
                    <a:lumMod val="85000"/>
                    <a:lumOff val="15000"/>
                  </a:schemeClr>
                </a:solidFill>
                <a:latin typeface="Carlito"/>
                <a:cs typeface="Carlito"/>
              </a:rPr>
              <a:t>mass </a:t>
            </a:r>
            <a:r>
              <a:rPr lang="en-US" sz="2400" spc="-20" dirty="0">
                <a:solidFill>
                  <a:schemeClr val="tx1">
                    <a:lumMod val="85000"/>
                    <a:lumOff val="15000"/>
                  </a:schemeClr>
                </a:solidFill>
                <a:latin typeface="Carlito"/>
                <a:cs typeface="Carlito"/>
              </a:rPr>
              <a:t>seems </a:t>
            </a:r>
            <a:r>
              <a:rPr lang="en-US" sz="2400" spc="-15" dirty="0">
                <a:solidFill>
                  <a:schemeClr val="tx1">
                    <a:lumMod val="85000"/>
                    <a:lumOff val="15000"/>
                  </a:schemeClr>
                </a:solidFill>
                <a:latin typeface="Carlito"/>
                <a:cs typeface="Carlito"/>
              </a:rPr>
              <a:t>to </a:t>
            </a:r>
            <a:r>
              <a:rPr lang="en-US" sz="2400" spc="-25" dirty="0">
                <a:solidFill>
                  <a:schemeClr val="tx1">
                    <a:lumMod val="85000"/>
                    <a:lumOff val="15000"/>
                  </a:schemeClr>
                </a:solidFill>
                <a:latin typeface="Carlito"/>
                <a:cs typeface="Carlito"/>
              </a:rPr>
              <a:t>correlate </a:t>
            </a:r>
            <a:r>
              <a:rPr lang="en-US" sz="2400" spc="-5" dirty="0">
                <a:solidFill>
                  <a:schemeClr val="tx1">
                    <a:lumMod val="85000"/>
                    <a:lumOff val="15000"/>
                  </a:schemeClr>
                </a:solidFill>
                <a:latin typeface="Carlito"/>
                <a:cs typeface="Carlito"/>
              </a:rPr>
              <a:t>with</a:t>
            </a:r>
            <a:r>
              <a:rPr lang="en-US" sz="2400" spc="40" dirty="0">
                <a:solidFill>
                  <a:schemeClr val="tx1">
                    <a:lumMod val="85000"/>
                    <a:lumOff val="15000"/>
                  </a:schemeClr>
                </a:solidFill>
                <a:latin typeface="Carlito"/>
                <a:cs typeface="Carlito"/>
              </a:rPr>
              <a:t> </a:t>
            </a:r>
            <a:r>
              <a:rPr lang="en-US" sz="2400" spc="-15" dirty="0">
                <a:solidFill>
                  <a:schemeClr val="tx1">
                    <a:lumMod val="85000"/>
                    <a:lumOff val="15000"/>
                  </a:schemeClr>
                </a:solidFill>
                <a:latin typeface="Carlito"/>
                <a:cs typeface="Carlito"/>
              </a:rPr>
              <a:t>orbit</a:t>
            </a:r>
            <a:endParaRPr lang="en-US" sz="2400" dirty="0">
              <a:solidFill>
                <a:schemeClr val="tx1">
                  <a:lumMod val="85000"/>
                  <a:lumOff val="15000"/>
                </a:schemeClr>
              </a:solidFill>
              <a:latin typeface="Carlito"/>
              <a:cs typeface="Carlito"/>
            </a:endParaRPr>
          </a:p>
          <a:p>
            <a:pPr>
              <a:lnSpc>
                <a:spcPct val="100000"/>
              </a:lnSpc>
              <a:spcBef>
                <a:spcPts val="395"/>
              </a:spcBef>
            </a:pPr>
            <a:r>
              <a:rPr lang="en-US" sz="2400" spc="-25" dirty="0">
                <a:solidFill>
                  <a:schemeClr val="tx1">
                    <a:lumMod val="85000"/>
                    <a:lumOff val="15000"/>
                  </a:schemeClr>
                </a:solidFill>
                <a:latin typeface="Carlito"/>
                <a:cs typeface="Carlito"/>
              </a:rPr>
              <a:t>LEO </a:t>
            </a:r>
            <a:r>
              <a:rPr lang="en-US" sz="2400" spc="-5" dirty="0">
                <a:solidFill>
                  <a:schemeClr val="tx1">
                    <a:lumMod val="85000"/>
                    <a:lumOff val="15000"/>
                  </a:schemeClr>
                </a:solidFill>
                <a:latin typeface="Carlito"/>
                <a:cs typeface="Carlito"/>
              </a:rPr>
              <a:t>and </a:t>
            </a:r>
            <a:r>
              <a:rPr lang="en-US" sz="2400" spc="-15" dirty="0">
                <a:solidFill>
                  <a:schemeClr val="tx1">
                    <a:lumMod val="85000"/>
                    <a:lumOff val="15000"/>
                  </a:schemeClr>
                </a:solidFill>
                <a:latin typeface="Carlito"/>
                <a:cs typeface="Carlito"/>
              </a:rPr>
              <a:t>SSO seem to </a:t>
            </a:r>
            <a:r>
              <a:rPr lang="en-US" sz="2400" spc="-25" dirty="0">
                <a:solidFill>
                  <a:schemeClr val="tx1">
                    <a:lumMod val="85000"/>
                    <a:lumOff val="15000"/>
                  </a:schemeClr>
                </a:solidFill>
                <a:latin typeface="Carlito"/>
                <a:cs typeface="Carlito"/>
              </a:rPr>
              <a:t>have </a:t>
            </a:r>
            <a:r>
              <a:rPr lang="en-US" sz="2400" spc="-20" dirty="0">
                <a:solidFill>
                  <a:schemeClr val="tx1">
                    <a:lumMod val="85000"/>
                    <a:lumOff val="15000"/>
                  </a:schemeClr>
                </a:solidFill>
                <a:latin typeface="Carlito"/>
                <a:cs typeface="Carlito"/>
              </a:rPr>
              <a:t>relatively low payload</a:t>
            </a:r>
            <a:r>
              <a:rPr lang="en-US" sz="2400" spc="135" dirty="0">
                <a:solidFill>
                  <a:schemeClr val="tx1">
                    <a:lumMod val="85000"/>
                    <a:lumOff val="15000"/>
                  </a:schemeClr>
                </a:solidFill>
                <a:latin typeface="Carlito"/>
                <a:cs typeface="Carlito"/>
              </a:rPr>
              <a:t> </a:t>
            </a:r>
            <a:r>
              <a:rPr lang="en-US" sz="2400" spc="-5" dirty="0">
                <a:solidFill>
                  <a:schemeClr val="tx1">
                    <a:lumMod val="85000"/>
                    <a:lumOff val="15000"/>
                  </a:schemeClr>
                </a:solidFill>
                <a:latin typeface="Carlito"/>
                <a:cs typeface="Carlito"/>
              </a:rPr>
              <a:t>mass</a:t>
            </a:r>
            <a:endParaRPr lang="en-US" sz="2400" dirty="0">
              <a:solidFill>
                <a:schemeClr val="tx1">
                  <a:lumMod val="85000"/>
                  <a:lumOff val="15000"/>
                </a:schemeClr>
              </a:solidFill>
              <a:latin typeface="Carlito"/>
              <a:cs typeface="Carlito"/>
            </a:endParaRPr>
          </a:p>
          <a:p>
            <a:pPr>
              <a:lnSpc>
                <a:spcPct val="100000"/>
              </a:lnSpc>
              <a:spcBef>
                <a:spcPts val="409"/>
              </a:spcBef>
            </a:pPr>
            <a:r>
              <a:rPr lang="en-US" sz="2400" spc="-5" dirty="0">
                <a:solidFill>
                  <a:schemeClr val="tx1">
                    <a:lumMod val="85000"/>
                    <a:lumOff val="15000"/>
                  </a:schemeClr>
                </a:solidFill>
                <a:latin typeface="Carlito"/>
                <a:cs typeface="Carlito"/>
              </a:rPr>
              <a:t>The other </a:t>
            </a:r>
            <a:r>
              <a:rPr lang="en-US" sz="2400" spc="-20" dirty="0">
                <a:solidFill>
                  <a:schemeClr val="tx1">
                    <a:lumMod val="85000"/>
                    <a:lumOff val="15000"/>
                  </a:schemeClr>
                </a:solidFill>
                <a:latin typeface="Carlito"/>
                <a:cs typeface="Carlito"/>
              </a:rPr>
              <a:t>most successful </a:t>
            </a:r>
            <a:r>
              <a:rPr lang="en-US" sz="2400" spc="-5" dirty="0">
                <a:solidFill>
                  <a:schemeClr val="tx1">
                    <a:lumMod val="85000"/>
                    <a:lumOff val="15000"/>
                  </a:schemeClr>
                </a:solidFill>
                <a:latin typeface="Carlito"/>
                <a:cs typeface="Carlito"/>
              </a:rPr>
              <a:t>orbit </a:t>
            </a:r>
            <a:r>
              <a:rPr lang="en-US" sz="2400" spc="-20" dirty="0">
                <a:solidFill>
                  <a:schemeClr val="tx1">
                    <a:lumMod val="85000"/>
                    <a:lumOff val="15000"/>
                  </a:schemeClr>
                </a:solidFill>
                <a:latin typeface="Carlito"/>
                <a:cs typeface="Carlito"/>
              </a:rPr>
              <a:t>VLEO </a:t>
            </a:r>
            <a:r>
              <a:rPr lang="en-US" sz="2400" spc="-5" dirty="0">
                <a:solidFill>
                  <a:schemeClr val="tx1">
                    <a:lumMod val="85000"/>
                    <a:lumOff val="15000"/>
                  </a:schemeClr>
                </a:solidFill>
                <a:latin typeface="Carlito"/>
                <a:cs typeface="Carlito"/>
              </a:rPr>
              <a:t>only has </a:t>
            </a:r>
            <a:r>
              <a:rPr lang="en-US" sz="2400" spc="-10" dirty="0">
                <a:solidFill>
                  <a:schemeClr val="tx1">
                    <a:lumMod val="85000"/>
                    <a:lumOff val="15000"/>
                  </a:schemeClr>
                </a:solidFill>
                <a:latin typeface="Carlito"/>
                <a:cs typeface="Carlito"/>
              </a:rPr>
              <a:t>payload </a:t>
            </a:r>
            <a:r>
              <a:rPr lang="en-US" sz="2400" spc="-5" dirty="0">
                <a:solidFill>
                  <a:schemeClr val="tx1">
                    <a:lumMod val="85000"/>
                    <a:lumOff val="15000"/>
                  </a:schemeClr>
                </a:solidFill>
                <a:latin typeface="Carlito"/>
                <a:cs typeface="Carlito"/>
              </a:rPr>
              <a:t>mass </a:t>
            </a:r>
            <a:r>
              <a:rPr lang="en-US" sz="2400" spc="-20" dirty="0">
                <a:solidFill>
                  <a:schemeClr val="tx1">
                    <a:lumMod val="85000"/>
                    <a:lumOff val="15000"/>
                  </a:schemeClr>
                </a:solidFill>
                <a:latin typeface="Carlito"/>
                <a:cs typeface="Carlito"/>
              </a:rPr>
              <a:t>values </a:t>
            </a:r>
            <a:r>
              <a:rPr lang="en-US" sz="2400" spc="-5" dirty="0">
                <a:solidFill>
                  <a:schemeClr val="tx1">
                    <a:lumMod val="85000"/>
                    <a:lumOff val="15000"/>
                  </a:schemeClr>
                </a:solidFill>
                <a:latin typeface="Carlito"/>
                <a:cs typeface="Carlito"/>
              </a:rPr>
              <a:t>in the higher end of the</a:t>
            </a:r>
            <a:r>
              <a:rPr lang="en-US" sz="2400" spc="85" dirty="0">
                <a:solidFill>
                  <a:schemeClr val="tx1">
                    <a:lumMod val="85000"/>
                    <a:lumOff val="15000"/>
                  </a:schemeClr>
                </a:solidFill>
                <a:latin typeface="Carlito"/>
                <a:cs typeface="Carlito"/>
              </a:rPr>
              <a:t> </a:t>
            </a:r>
            <a:r>
              <a:rPr lang="en-US" sz="2400" spc="-25" dirty="0">
                <a:solidFill>
                  <a:schemeClr val="tx1">
                    <a:lumMod val="85000"/>
                    <a:lumOff val="15000"/>
                  </a:schemeClr>
                </a:solidFill>
                <a:latin typeface="Carlito"/>
                <a:cs typeface="Carlito"/>
              </a:rPr>
              <a:t>range</a:t>
            </a:r>
            <a:endParaRPr lang="en-US" sz="2400" dirty="0">
              <a:solidFill>
                <a:schemeClr val="tx1">
                  <a:lumMod val="85000"/>
                  <a:lumOff val="15000"/>
                </a:schemeClr>
              </a:solidFill>
              <a:latin typeface="Carlito"/>
              <a:cs typeface="Carlito"/>
            </a:endParaRPr>
          </a:p>
          <a:p>
            <a:pPr marL="0" indent="0" algn="ctr">
              <a:lnSpc>
                <a:spcPct val="100000"/>
              </a:lnSpc>
              <a:spcBef>
                <a:spcPts val="95"/>
              </a:spcBef>
              <a:buFont typeface="Arial" panose="020B0604020202020204" pitchFamily="34" charset="0"/>
              <a:buNone/>
            </a:pPr>
            <a:endParaRPr lang="en-US" sz="2400" dirty="0">
              <a:latin typeface="Carlito"/>
              <a:cs typeface="Carlito"/>
            </a:endParaRPr>
          </a:p>
        </p:txBody>
      </p:sp>
      <p:pic>
        <p:nvPicPr>
          <p:cNvPr id="2" name="Picture 1">
            <a:extLst>
              <a:ext uri="{FF2B5EF4-FFF2-40B4-BE49-F238E27FC236}">
                <a16:creationId xmlns:a16="http://schemas.microsoft.com/office/drawing/2014/main" id="{1737A469-9E73-5D41-8F7A-C40EEE897E73}"/>
              </a:ext>
            </a:extLst>
          </p:cNvPr>
          <p:cNvPicPr>
            <a:picLocks noChangeAspect="1"/>
          </p:cNvPicPr>
          <p:nvPr/>
        </p:nvPicPr>
        <p:blipFill>
          <a:blip r:embed="rId3"/>
          <a:stretch>
            <a:fillRect/>
          </a:stretch>
        </p:blipFill>
        <p:spPr>
          <a:xfrm>
            <a:off x="790928" y="1862741"/>
            <a:ext cx="10610143" cy="207265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6" name="object 8">
            <a:extLst>
              <a:ext uri="{FF2B5EF4-FFF2-40B4-BE49-F238E27FC236}">
                <a16:creationId xmlns:a16="http://schemas.microsoft.com/office/drawing/2014/main" id="{50F49784-0826-F04A-98A2-7AD1A668240C}"/>
              </a:ext>
            </a:extLst>
          </p:cNvPr>
          <p:cNvSpPr txBox="1"/>
          <p:nvPr/>
        </p:nvSpPr>
        <p:spPr>
          <a:xfrm>
            <a:off x="9311397" y="2787016"/>
            <a:ext cx="1974214" cy="513080"/>
          </a:xfrm>
          <a:prstGeom prst="rect">
            <a:avLst/>
          </a:prstGeom>
        </p:spPr>
        <p:txBody>
          <a:bodyPr vert="horz" wrap="square" lIns="0" tIns="12065" rIns="0" bIns="0" rtlCol="0">
            <a:spAutoFit/>
          </a:bodyPr>
          <a:lstStyle/>
          <a:p>
            <a:pPr marL="12700" marR="5080">
              <a:lnSpc>
                <a:spcPct val="100000"/>
              </a:lnSpc>
              <a:spcBef>
                <a:spcPts val="95"/>
              </a:spcBef>
            </a:pPr>
            <a:r>
              <a:rPr sz="1600" spc="-20" dirty="0">
                <a:latin typeface="Carlito"/>
                <a:cs typeface="Carlito"/>
              </a:rPr>
              <a:t>95% confidence interval  </a:t>
            </a:r>
            <a:r>
              <a:rPr sz="1600" spc="-10" dirty="0">
                <a:latin typeface="Carlito"/>
                <a:cs typeface="Carlito"/>
              </a:rPr>
              <a:t>(light blue</a:t>
            </a:r>
            <a:r>
              <a:rPr sz="1600" spc="-100" dirty="0">
                <a:latin typeface="Carlito"/>
                <a:cs typeface="Carlito"/>
              </a:rPr>
              <a:t> </a:t>
            </a:r>
            <a:r>
              <a:rPr sz="1600" spc="-10" dirty="0">
                <a:latin typeface="Carlito"/>
                <a:cs typeface="Carlito"/>
              </a:rPr>
              <a:t>shading)</a:t>
            </a:r>
            <a:endParaRPr sz="1600" dirty="0">
              <a:latin typeface="Carlito"/>
              <a:cs typeface="Carlito"/>
            </a:endParaRPr>
          </a:p>
        </p:txBody>
      </p:sp>
      <p:pic>
        <p:nvPicPr>
          <p:cNvPr id="2" name="Picture 1">
            <a:extLst>
              <a:ext uri="{FF2B5EF4-FFF2-40B4-BE49-F238E27FC236}">
                <a16:creationId xmlns:a16="http://schemas.microsoft.com/office/drawing/2014/main" id="{271B5605-C629-D24F-A92C-3C3117CB3D93}"/>
              </a:ext>
            </a:extLst>
          </p:cNvPr>
          <p:cNvPicPr>
            <a:picLocks noChangeAspect="1"/>
          </p:cNvPicPr>
          <p:nvPr/>
        </p:nvPicPr>
        <p:blipFill>
          <a:blip r:embed="rId3"/>
          <a:stretch>
            <a:fillRect/>
          </a:stretch>
        </p:blipFill>
        <p:spPr>
          <a:xfrm>
            <a:off x="4175889" y="1854200"/>
            <a:ext cx="4673600" cy="3149600"/>
          </a:xfrm>
          <a:prstGeom prst="rect">
            <a:avLst/>
          </a:prstGeom>
        </p:spPr>
      </p:pic>
      <p:sp>
        <p:nvSpPr>
          <p:cNvPr id="7" name="object 8">
            <a:extLst>
              <a:ext uri="{FF2B5EF4-FFF2-40B4-BE49-F238E27FC236}">
                <a16:creationId xmlns:a16="http://schemas.microsoft.com/office/drawing/2014/main" id="{57D04C24-AB7E-7C44-AC19-58BABD774AE3}"/>
              </a:ext>
            </a:extLst>
          </p:cNvPr>
          <p:cNvSpPr txBox="1"/>
          <p:nvPr/>
        </p:nvSpPr>
        <p:spPr>
          <a:xfrm>
            <a:off x="1012349" y="1962979"/>
            <a:ext cx="2587378" cy="1294585"/>
          </a:xfrm>
          <a:prstGeom prst="rect">
            <a:avLst/>
          </a:prstGeom>
        </p:spPr>
        <p:txBody>
          <a:bodyPr vert="horz" wrap="square" lIns="0" tIns="12065" rIns="0" bIns="0" rtlCol="0">
            <a:spAutoFit/>
          </a:bodyPr>
          <a:lstStyle/>
          <a:p>
            <a:pPr marL="298450" indent="-285750">
              <a:lnSpc>
                <a:spcPct val="100000"/>
              </a:lnSpc>
              <a:spcBef>
                <a:spcPts val="505"/>
              </a:spcBef>
              <a:buFont typeface="Arial" panose="020B0604020202020204" pitchFamily="34" charset="0"/>
              <a:buChar char="•"/>
            </a:pPr>
            <a:r>
              <a:rPr lang="en-US" sz="1600" spc="-15" dirty="0">
                <a:solidFill>
                  <a:schemeClr val="tx1">
                    <a:lumMod val="85000"/>
                    <a:lumOff val="15000"/>
                  </a:schemeClr>
                </a:solidFill>
                <a:latin typeface="Carlito"/>
                <a:cs typeface="Carlito"/>
              </a:rPr>
              <a:t>Success </a:t>
            </a:r>
            <a:r>
              <a:rPr lang="en-US" sz="1600" spc="-20" dirty="0">
                <a:solidFill>
                  <a:schemeClr val="tx1">
                    <a:lumMod val="85000"/>
                    <a:lumOff val="15000"/>
                  </a:schemeClr>
                </a:solidFill>
                <a:latin typeface="Carlito"/>
                <a:cs typeface="Carlito"/>
              </a:rPr>
              <a:t>generally </a:t>
            </a:r>
            <a:r>
              <a:rPr lang="en-US" sz="1600" spc="-10" dirty="0">
                <a:solidFill>
                  <a:schemeClr val="tx1">
                    <a:lumMod val="85000"/>
                    <a:lumOff val="15000"/>
                  </a:schemeClr>
                </a:solidFill>
                <a:latin typeface="Carlito"/>
                <a:cs typeface="Carlito"/>
              </a:rPr>
              <a:t>increases </a:t>
            </a:r>
            <a:r>
              <a:rPr lang="en-US" sz="1600" spc="-20" dirty="0">
                <a:solidFill>
                  <a:schemeClr val="tx1">
                    <a:lumMod val="85000"/>
                    <a:lumOff val="15000"/>
                  </a:schemeClr>
                </a:solidFill>
                <a:latin typeface="Carlito"/>
                <a:cs typeface="Carlito"/>
              </a:rPr>
              <a:t>over </a:t>
            </a:r>
            <a:r>
              <a:rPr lang="en-US" sz="1600" spc="-5" dirty="0">
                <a:solidFill>
                  <a:schemeClr val="tx1">
                    <a:lumMod val="85000"/>
                    <a:lumOff val="15000"/>
                  </a:schemeClr>
                </a:solidFill>
                <a:latin typeface="Carlito"/>
                <a:cs typeface="Carlito"/>
              </a:rPr>
              <a:t>time since </a:t>
            </a:r>
            <a:r>
              <a:rPr lang="en-US" sz="1600" spc="-20" dirty="0">
                <a:solidFill>
                  <a:schemeClr val="tx1">
                    <a:lumMod val="85000"/>
                    <a:lumOff val="15000"/>
                  </a:schemeClr>
                </a:solidFill>
                <a:latin typeface="Carlito"/>
                <a:cs typeface="Carlito"/>
              </a:rPr>
              <a:t>2013 </a:t>
            </a:r>
            <a:r>
              <a:rPr lang="en-US" sz="1600" spc="-5" dirty="0">
                <a:solidFill>
                  <a:schemeClr val="tx1">
                    <a:lumMod val="85000"/>
                    <a:lumOff val="15000"/>
                  </a:schemeClr>
                </a:solidFill>
                <a:latin typeface="Carlito"/>
                <a:cs typeface="Carlito"/>
              </a:rPr>
              <a:t>with a </a:t>
            </a:r>
            <a:r>
              <a:rPr lang="en-US" sz="1600" spc="-10" dirty="0">
                <a:solidFill>
                  <a:schemeClr val="tx1">
                    <a:lumMod val="85000"/>
                    <a:lumOff val="15000"/>
                  </a:schemeClr>
                </a:solidFill>
                <a:latin typeface="Carlito"/>
                <a:cs typeface="Carlito"/>
              </a:rPr>
              <a:t>slight </a:t>
            </a:r>
            <a:r>
              <a:rPr lang="en-US" sz="1600" spc="-5" dirty="0">
                <a:solidFill>
                  <a:schemeClr val="tx1">
                    <a:lumMod val="85000"/>
                    <a:lumOff val="15000"/>
                  </a:schemeClr>
                </a:solidFill>
                <a:latin typeface="Carlito"/>
                <a:cs typeface="Carlito"/>
              </a:rPr>
              <a:t>dip </a:t>
            </a:r>
            <a:r>
              <a:rPr lang="en-US" sz="1600" dirty="0">
                <a:solidFill>
                  <a:schemeClr val="tx1">
                    <a:lumMod val="85000"/>
                    <a:lumOff val="15000"/>
                  </a:schemeClr>
                </a:solidFill>
                <a:latin typeface="Carlito"/>
                <a:cs typeface="Carlito"/>
              </a:rPr>
              <a:t>in</a:t>
            </a:r>
            <a:r>
              <a:rPr lang="en-US" sz="1600" spc="55" dirty="0">
                <a:solidFill>
                  <a:schemeClr val="tx1">
                    <a:lumMod val="85000"/>
                    <a:lumOff val="15000"/>
                  </a:schemeClr>
                </a:solidFill>
                <a:latin typeface="Carlito"/>
                <a:cs typeface="Carlito"/>
              </a:rPr>
              <a:t> </a:t>
            </a:r>
            <a:r>
              <a:rPr lang="en-US" sz="1600" spc="-25" dirty="0">
                <a:solidFill>
                  <a:schemeClr val="tx1">
                    <a:lumMod val="85000"/>
                    <a:lumOff val="15000"/>
                  </a:schemeClr>
                </a:solidFill>
                <a:latin typeface="Carlito"/>
                <a:cs typeface="Carlito"/>
              </a:rPr>
              <a:t>2018</a:t>
            </a:r>
            <a:endParaRPr lang="en-US" sz="1600" dirty="0">
              <a:solidFill>
                <a:schemeClr val="tx1">
                  <a:lumMod val="85000"/>
                  <a:lumOff val="15000"/>
                </a:schemeClr>
              </a:solidFill>
              <a:latin typeface="Carlito"/>
              <a:cs typeface="Carlito"/>
            </a:endParaRPr>
          </a:p>
          <a:p>
            <a:pPr marL="298450" indent="-285750">
              <a:lnSpc>
                <a:spcPct val="100000"/>
              </a:lnSpc>
              <a:spcBef>
                <a:spcPts val="405"/>
              </a:spcBef>
              <a:buFont typeface="Arial" panose="020B0604020202020204" pitchFamily="34" charset="0"/>
              <a:buChar char="•"/>
            </a:pPr>
            <a:r>
              <a:rPr lang="en-US" sz="1600" spc="-20" dirty="0">
                <a:solidFill>
                  <a:schemeClr val="tx1">
                    <a:lumMod val="85000"/>
                    <a:lumOff val="15000"/>
                  </a:schemeClr>
                </a:solidFill>
                <a:latin typeface="Carlito"/>
                <a:cs typeface="Carlito"/>
              </a:rPr>
              <a:t>Success </a:t>
            </a:r>
            <a:r>
              <a:rPr lang="en-US" sz="1600" dirty="0">
                <a:solidFill>
                  <a:schemeClr val="tx1">
                    <a:lumMod val="85000"/>
                    <a:lumOff val="15000"/>
                  </a:schemeClr>
                </a:solidFill>
                <a:latin typeface="Carlito"/>
                <a:cs typeface="Carlito"/>
              </a:rPr>
              <a:t>in </a:t>
            </a:r>
            <a:r>
              <a:rPr lang="en-US" sz="1600" spc="-25" dirty="0">
                <a:solidFill>
                  <a:schemeClr val="tx1">
                    <a:lumMod val="85000"/>
                    <a:lumOff val="15000"/>
                  </a:schemeClr>
                </a:solidFill>
                <a:latin typeface="Carlito"/>
                <a:cs typeface="Carlito"/>
              </a:rPr>
              <a:t>recent years </a:t>
            </a:r>
            <a:r>
              <a:rPr lang="en-US" sz="1600" spc="-15" dirty="0">
                <a:solidFill>
                  <a:schemeClr val="tx1">
                    <a:lumMod val="85000"/>
                    <a:lumOff val="15000"/>
                  </a:schemeClr>
                </a:solidFill>
                <a:latin typeface="Carlito"/>
                <a:cs typeface="Carlito"/>
              </a:rPr>
              <a:t>at </a:t>
            </a:r>
            <a:r>
              <a:rPr lang="en-US" sz="1600" spc="-20" dirty="0">
                <a:solidFill>
                  <a:schemeClr val="tx1">
                    <a:lumMod val="85000"/>
                    <a:lumOff val="15000"/>
                  </a:schemeClr>
                </a:solidFill>
                <a:latin typeface="Carlito"/>
                <a:cs typeface="Carlito"/>
              </a:rPr>
              <a:t>around</a:t>
            </a:r>
            <a:r>
              <a:rPr lang="en-US" sz="1600" spc="90" dirty="0">
                <a:solidFill>
                  <a:schemeClr val="tx1">
                    <a:lumMod val="85000"/>
                    <a:lumOff val="15000"/>
                  </a:schemeClr>
                </a:solidFill>
                <a:latin typeface="Carlito"/>
                <a:cs typeface="Carlito"/>
              </a:rPr>
              <a:t> </a:t>
            </a:r>
            <a:r>
              <a:rPr lang="en-US" sz="1600" spc="-25" dirty="0">
                <a:solidFill>
                  <a:schemeClr val="tx1">
                    <a:lumMod val="85000"/>
                    <a:lumOff val="15000"/>
                  </a:schemeClr>
                </a:solidFill>
                <a:latin typeface="Carlito"/>
                <a:cs typeface="Carlito"/>
              </a:rPr>
              <a:t>80%</a:t>
            </a:r>
            <a:endParaRPr lang="en-US" sz="1600" dirty="0">
              <a:solidFill>
                <a:schemeClr val="tx1">
                  <a:lumMod val="85000"/>
                  <a:lumOff val="15000"/>
                </a:schemeClr>
              </a:solidFill>
              <a:latin typeface="Carlito"/>
              <a:cs typeface="Carlito"/>
            </a:endParaRPr>
          </a:p>
        </p:txBody>
      </p:sp>
      <p:sp>
        <p:nvSpPr>
          <p:cNvPr id="8" name="object 8">
            <a:extLst>
              <a:ext uri="{FF2B5EF4-FFF2-40B4-BE49-F238E27FC236}">
                <a16:creationId xmlns:a16="http://schemas.microsoft.com/office/drawing/2014/main" id="{E089410A-7065-A649-9845-C70EAAB165B9}"/>
              </a:ext>
            </a:extLst>
          </p:cNvPr>
          <p:cNvSpPr txBox="1"/>
          <p:nvPr/>
        </p:nvSpPr>
        <p:spPr>
          <a:xfrm>
            <a:off x="5676946" y="5252424"/>
            <a:ext cx="1974214" cy="258404"/>
          </a:xfrm>
          <a:prstGeom prst="rect">
            <a:avLst/>
          </a:prstGeom>
        </p:spPr>
        <p:txBody>
          <a:bodyPr vert="horz" wrap="square" lIns="0" tIns="12065" rIns="0" bIns="0" rtlCol="0">
            <a:spAutoFit/>
          </a:bodyPr>
          <a:lstStyle/>
          <a:p>
            <a:pPr marL="12700" marR="5080" algn="ctr">
              <a:lnSpc>
                <a:spcPct val="100000"/>
              </a:lnSpc>
              <a:spcBef>
                <a:spcPts val="95"/>
              </a:spcBef>
            </a:pPr>
            <a:r>
              <a:rPr lang="en-US" sz="1600" spc="-20" dirty="0">
                <a:latin typeface="Carlito"/>
                <a:cs typeface="Carlito"/>
              </a:rPr>
              <a:t>Year</a:t>
            </a:r>
            <a:endParaRPr sz="1600" dirty="0">
              <a:latin typeface="Carlito"/>
              <a:cs typeface="Carlito"/>
            </a:endParaRPr>
          </a:p>
        </p:txBody>
      </p:sp>
      <p:sp>
        <p:nvSpPr>
          <p:cNvPr id="9" name="object 8">
            <a:extLst>
              <a:ext uri="{FF2B5EF4-FFF2-40B4-BE49-F238E27FC236}">
                <a16:creationId xmlns:a16="http://schemas.microsoft.com/office/drawing/2014/main" id="{8F4307DF-5B1B-A140-BEC6-C589DB38D00C}"/>
              </a:ext>
            </a:extLst>
          </p:cNvPr>
          <p:cNvSpPr txBox="1"/>
          <p:nvPr/>
        </p:nvSpPr>
        <p:spPr>
          <a:xfrm rot="16200000">
            <a:off x="2994584" y="3299798"/>
            <a:ext cx="1974214" cy="258404"/>
          </a:xfrm>
          <a:prstGeom prst="rect">
            <a:avLst/>
          </a:prstGeom>
        </p:spPr>
        <p:txBody>
          <a:bodyPr vert="horz" wrap="square" lIns="0" tIns="12065" rIns="0" bIns="0" rtlCol="0">
            <a:spAutoFit/>
          </a:bodyPr>
          <a:lstStyle/>
          <a:p>
            <a:pPr marL="12700" marR="5080" algn="ctr">
              <a:lnSpc>
                <a:spcPct val="100000"/>
              </a:lnSpc>
              <a:spcBef>
                <a:spcPts val="95"/>
              </a:spcBef>
            </a:pPr>
            <a:r>
              <a:rPr lang="en-US" sz="1600" spc="-20" dirty="0">
                <a:latin typeface="Carlito"/>
                <a:cs typeface="Carlito"/>
              </a:rPr>
              <a:t>Success Rate</a:t>
            </a:r>
            <a:endParaRPr sz="1600" dirty="0">
              <a:latin typeface="Carlito"/>
              <a:cs typeface="Carlito"/>
            </a:endParaRPr>
          </a:p>
        </p:txBody>
      </p:sp>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270721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CCAFS LC-40</a:t>
            </a:r>
          </a:p>
          <a:p>
            <a:pPr>
              <a:lnSpc>
                <a:spcPct val="100000"/>
              </a:lnSpc>
              <a:spcBef>
                <a:spcPts val="1400"/>
              </a:spcBef>
            </a:pPr>
            <a:r>
              <a:rPr lang="en-US" sz="2200" dirty="0">
                <a:solidFill>
                  <a:schemeClr val="accent3">
                    <a:lumMod val="25000"/>
                  </a:schemeClr>
                </a:solidFill>
                <a:latin typeface="Abadi" panose="020B0604020104020204" pitchFamily="34" charset="0"/>
              </a:rPr>
              <a:t>CCAFS SCL-40</a:t>
            </a:r>
          </a:p>
          <a:p>
            <a:pPr>
              <a:lnSpc>
                <a:spcPct val="100000"/>
              </a:lnSpc>
              <a:spcBef>
                <a:spcPts val="1400"/>
              </a:spcBef>
            </a:pPr>
            <a:r>
              <a:rPr lang="en-US" sz="2200" dirty="0">
                <a:solidFill>
                  <a:schemeClr val="accent3">
                    <a:lumMod val="25000"/>
                  </a:schemeClr>
                </a:solidFill>
                <a:latin typeface="Abadi" panose="020B0604020104020204" pitchFamily="34" charset="0"/>
              </a:rPr>
              <a:t>KSC LC-39A</a:t>
            </a:r>
          </a:p>
          <a:p>
            <a:pPr>
              <a:lnSpc>
                <a:spcPct val="100000"/>
              </a:lnSpc>
              <a:spcBef>
                <a:spcPts val="1400"/>
              </a:spcBef>
            </a:pPr>
            <a:r>
              <a:rPr lang="en-US" sz="2200" dirty="0">
                <a:solidFill>
                  <a:schemeClr val="accent3">
                    <a:lumMod val="25000"/>
                  </a:schemeClr>
                </a:solidFill>
                <a:latin typeface="Abadi" panose="020B0604020104020204" pitchFamily="34" charset="0"/>
              </a:rPr>
              <a:t>VAFB SLC-4E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5BBB74A4-C45F-3048-A3E7-C7C9CC5F5850}"/>
              </a:ext>
            </a:extLst>
          </p:cNvPr>
          <p:cNvPicPr>
            <a:picLocks noChangeAspect="1"/>
          </p:cNvPicPr>
          <p:nvPr/>
        </p:nvPicPr>
        <p:blipFill>
          <a:blip r:embed="rId3"/>
          <a:stretch>
            <a:fillRect/>
          </a:stretch>
        </p:blipFill>
        <p:spPr>
          <a:xfrm>
            <a:off x="8259743" y="1825625"/>
            <a:ext cx="2707218" cy="2923795"/>
          </a:xfrm>
          <a:prstGeom prst="rect">
            <a:avLst/>
          </a:prstGeom>
        </p:spPr>
      </p:pic>
      <p:sp>
        <p:nvSpPr>
          <p:cNvPr id="7" name="Content Placeholder 4">
            <a:extLst>
              <a:ext uri="{FF2B5EF4-FFF2-40B4-BE49-F238E27FC236}">
                <a16:creationId xmlns:a16="http://schemas.microsoft.com/office/drawing/2014/main" id="{5AD90D02-2F84-A743-AC10-96D498E4B891}"/>
              </a:ext>
            </a:extLst>
          </p:cNvPr>
          <p:cNvSpPr txBox="1">
            <a:spLocks/>
          </p:cNvSpPr>
          <p:nvPr/>
        </p:nvSpPr>
        <p:spPr>
          <a:xfrm>
            <a:off x="4398379" y="1790901"/>
            <a:ext cx="333350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DISTINCT</a:t>
            </a:r>
            <a:r>
              <a:rPr lang="en-US" sz="2400" dirty="0">
                <a:solidFill>
                  <a:srgbClr val="00B050"/>
                </a:solidFill>
              </a:rPr>
              <a:t> </a:t>
            </a:r>
            <a:r>
              <a:rPr lang="en-US" sz="2400" dirty="0"/>
              <a:t>LAUNCH_SITE </a:t>
            </a:r>
            <a:r>
              <a:rPr lang="en-US" sz="2400" b="1" dirty="0">
                <a:solidFill>
                  <a:srgbClr val="00B050"/>
                </a:solidFill>
              </a:rPr>
              <a:t>FROM</a:t>
            </a:r>
            <a:r>
              <a:rPr lang="en-US" sz="2400" dirty="0"/>
              <a:t> SPACEXDATASET;</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8" name="Content Placeholder 4">
            <a:extLst>
              <a:ext uri="{FF2B5EF4-FFF2-40B4-BE49-F238E27FC236}">
                <a16:creationId xmlns:a16="http://schemas.microsoft.com/office/drawing/2014/main" id="{CB4B7101-37B2-5949-8FC0-77B8111C9234}"/>
              </a:ext>
            </a:extLst>
          </p:cNvPr>
          <p:cNvSpPr txBox="1">
            <a:spLocks/>
          </p:cNvSpPr>
          <p:nvPr/>
        </p:nvSpPr>
        <p:spPr>
          <a:xfrm>
            <a:off x="770012" y="1790901"/>
            <a:ext cx="9658778" cy="120694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t> </a:t>
            </a:r>
            <a:r>
              <a:rPr lang="en-US" sz="2400" b="1" dirty="0">
                <a:solidFill>
                  <a:srgbClr val="7030A0"/>
                </a:solidFill>
              </a:rPr>
              <a:t>*</a:t>
            </a:r>
            <a:r>
              <a:rPr lang="en-US" sz="2400" dirty="0"/>
              <a:t>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LAUNCH_SITE </a:t>
            </a:r>
            <a:r>
              <a:rPr lang="en-US" sz="2400" b="1" dirty="0">
                <a:solidFill>
                  <a:srgbClr val="00B050"/>
                </a:solidFill>
              </a:rPr>
              <a:t>LIKE</a:t>
            </a:r>
            <a:r>
              <a:rPr lang="en-US" sz="2400" dirty="0"/>
              <a:t> 'CCA%' </a:t>
            </a:r>
            <a:r>
              <a:rPr lang="en-US" sz="2400" b="1" dirty="0">
                <a:solidFill>
                  <a:srgbClr val="00B050"/>
                </a:solidFill>
              </a:rPr>
              <a:t>LIMIT</a:t>
            </a:r>
            <a:r>
              <a:rPr lang="en-US" sz="2400" dirty="0"/>
              <a:t> 5;</a:t>
            </a:r>
            <a:endParaRPr lang="en-US" sz="2200" dirty="0">
              <a:solidFill>
                <a:schemeClr val="accent3">
                  <a:lumMod val="25000"/>
                </a:schemeClr>
              </a:solidFill>
              <a:latin typeface="Abadi" panose="020B0604020104020204" pitchFamily="34" charset="0"/>
            </a:endParaRPr>
          </a:p>
        </p:txBody>
      </p:sp>
      <p:pic>
        <p:nvPicPr>
          <p:cNvPr id="9" name="Picture 8">
            <a:extLst>
              <a:ext uri="{FF2B5EF4-FFF2-40B4-BE49-F238E27FC236}">
                <a16:creationId xmlns:a16="http://schemas.microsoft.com/office/drawing/2014/main" id="{45167D17-8E22-6A42-9B75-74B4D88E8B11}"/>
              </a:ext>
            </a:extLst>
          </p:cNvPr>
          <p:cNvPicPr>
            <a:picLocks noChangeAspect="1"/>
          </p:cNvPicPr>
          <p:nvPr/>
        </p:nvPicPr>
        <p:blipFill>
          <a:blip r:embed="rId3"/>
          <a:stretch>
            <a:fillRect/>
          </a:stretch>
        </p:blipFill>
        <p:spPr>
          <a:xfrm>
            <a:off x="770011" y="3127616"/>
            <a:ext cx="10515600" cy="228685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Content Placeholder 4">
            <a:extLst>
              <a:ext uri="{FF2B5EF4-FFF2-40B4-BE49-F238E27FC236}">
                <a16:creationId xmlns:a16="http://schemas.microsoft.com/office/drawing/2014/main" id="{5974A7BD-3BB3-134C-B258-78EAC5DDAF28}"/>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sum_payload</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45596</a:t>
            </a:r>
          </a:p>
        </p:txBody>
      </p:sp>
      <p:sp>
        <p:nvSpPr>
          <p:cNvPr id="8" name="Content Placeholder 4">
            <a:extLst>
              <a:ext uri="{FF2B5EF4-FFF2-40B4-BE49-F238E27FC236}">
                <a16:creationId xmlns:a16="http://schemas.microsoft.com/office/drawing/2014/main" id="{C80301B7-EBE5-6043-8EC3-E3C0F05085FC}"/>
              </a:ext>
            </a:extLst>
          </p:cNvPr>
          <p:cNvSpPr txBox="1">
            <a:spLocks/>
          </p:cNvSpPr>
          <p:nvPr/>
        </p:nvSpPr>
        <p:spPr>
          <a:xfrm>
            <a:off x="2812649" y="1790901"/>
            <a:ext cx="5706318"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SUM</a:t>
            </a:r>
            <a:r>
              <a:rPr lang="en-US" sz="2400" b="1" dirty="0"/>
              <a:t> </a:t>
            </a:r>
            <a:r>
              <a:rPr lang="en-US" sz="2400" dirty="0">
                <a:solidFill>
                  <a:srgbClr val="0948CB"/>
                </a:solidFill>
              </a:rPr>
              <a:t>(</a:t>
            </a:r>
            <a:r>
              <a:rPr lang="en-US" sz="2400" dirty="0" err="1"/>
              <a:t>payload_mass__kg</a:t>
            </a:r>
            <a:r>
              <a:rPr lang="en-US" sz="2400" dirty="0"/>
              <a:t>_</a:t>
            </a:r>
            <a:r>
              <a:rPr lang="en-US" sz="2400" dirty="0">
                <a:solidFill>
                  <a:srgbClr val="0948CB"/>
                </a:solidFill>
              </a:rPr>
              <a:t>)</a:t>
            </a:r>
            <a:r>
              <a:rPr lang="en-US" sz="2400" dirty="0"/>
              <a:t> </a:t>
            </a:r>
            <a:r>
              <a:rPr lang="en-US" sz="2400" b="1" dirty="0">
                <a:solidFill>
                  <a:srgbClr val="00B050"/>
                </a:solidFill>
              </a:rPr>
              <a:t>AS</a:t>
            </a:r>
            <a:r>
              <a:rPr lang="en-US" sz="2400" dirty="0"/>
              <a:t> SUM_PAYLOAD </a:t>
            </a:r>
            <a:r>
              <a:rPr lang="en-US" sz="2400" b="1" dirty="0">
                <a:solidFill>
                  <a:srgbClr val="00B050"/>
                </a:solidFill>
              </a:rPr>
              <a:t>FROM</a:t>
            </a:r>
            <a:r>
              <a:rPr lang="en-US" sz="2400" b="1" dirty="0"/>
              <a:t> </a:t>
            </a:r>
            <a:r>
              <a:rPr lang="en-US" sz="2400" dirty="0"/>
              <a:t>SPACEXDATASET </a:t>
            </a:r>
            <a:r>
              <a:rPr lang="en-US" sz="2400" b="1" dirty="0">
                <a:solidFill>
                  <a:srgbClr val="00B050"/>
                </a:solidFill>
              </a:rPr>
              <a:t>WHERE</a:t>
            </a:r>
            <a:r>
              <a:rPr lang="en-US" sz="2400" dirty="0"/>
              <a:t> customer </a:t>
            </a:r>
            <a:r>
              <a:rPr lang="en-US" sz="2400" b="1" dirty="0">
                <a:solidFill>
                  <a:srgbClr val="7030A0"/>
                </a:solidFill>
              </a:rPr>
              <a:t>=</a:t>
            </a:r>
            <a:r>
              <a:rPr lang="en-US" sz="2400" dirty="0"/>
              <a:t> </a:t>
            </a:r>
            <a:r>
              <a:rPr lang="en-US" sz="2400" dirty="0">
                <a:solidFill>
                  <a:srgbClr val="FF0000"/>
                </a:solidFill>
              </a:rPr>
              <a:t>'NASA (CRS)'</a:t>
            </a:r>
            <a:r>
              <a:rPr lang="en-US" sz="2400" dirty="0"/>
              <a:t>;</a:t>
            </a:r>
            <a:endParaRPr lang="en-US" sz="2200" dirty="0">
              <a:solidFill>
                <a:schemeClr val="accent3">
                  <a:lumMod val="25000"/>
                </a:schemeClr>
              </a:solidFill>
              <a:latin typeface="Abadi" panose="020B0604020104020204" pitchFamily="34" charset="0"/>
            </a:endParaRPr>
          </a:p>
        </p:txBody>
      </p:sp>
      <p:pic>
        <p:nvPicPr>
          <p:cNvPr id="9" name="Picture 8">
            <a:extLst>
              <a:ext uri="{FF2B5EF4-FFF2-40B4-BE49-F238E27FC236}">
                <a16:creationId xmlns:a16="http://schemas.microsoft.com/office/drawing/2014/main" id="{BECAB0E3-EB1D-B14B-8C4F-05A569B5FC25}"/>
              </a:ext>
            </a:extLst>
          </p:cNvPr>
          <p:cNvPicPr>
            <a:picLocks noChangeAspect="1"/>
          </p:cNvPicPr>
          <p:nvPr/>
        </p:nvPicPr>
        <p:blipFill>
          <a:blip r:embed="rId3"/>
          <a:stretch>
            <a:fillRect/>
          </a:stretch>
        </p:blipFill>
        <p:spPr>
          <a:xfrm>
            <a:off x="8518967" y="1825625"/>
            <a:ext cx="2274988" cy="128994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6" name="Content Placeholder 4">
            <a:extLst>
              <a:ext uri="{FF2B5EF4-FFF2-40B4-BE49-F238E27FC236}">
                <a16:creationId xmlns:a16="http://schemas.microsoft.com/office/drawing/2014/main" id="{7C5C36E8-967A-9D47-ACAF-8A07BBE8916E}"/>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avg_payload</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2928</a:t>
            </a:r>
          </a:p>
        </p:txBody>
      </p:sp>
      <p:sp>
        <p:nvSpPr>
          <p:cNvPr id="7" name="Content Placeholder 4">
            <a:extLst>
              <a:ext uri="{FF2B5EF4-FFF2-40B4-BE49-F238E27FC236}">
                <a16:creationId xmlns:a16="http://schemas.microsoft.com/office/drawing/2014/main" id="{733D239B-24D1-2A47-A773-E06867AB3834}"/>
              </a:ext>
            </a:extLst>
          </p:cNvPr>
          <p:cNvSpPr txBox="1">
            <a:spLocks/>
          </p:cNvSpPr>
          <p:nvPr/>
        </p:nvSpPr>
        <p:spPr>
          <a:xfrm>
            <a:off x="2812649" y="1790901"/>
            <a:ext cx="5706318"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AVG</a:t>
            </a:r>
            <a:r>
              <a:rPr lang="en-US" sz="2400" b="1" dirty="0"/>
              <a:t> </a:t>
            </a:r>
            <a:r>
              <a:rPr lang="en-US" sz="2400" dirty="0">
                <a:solidFill>
                  <a:srgbClr val="0948CB"/>
                </a:solidFill>
              </a:rPr>
              <a:t>(</a:t>
            </a:r>
            <a:r>
              <a:rPr lang="en-US" sz="2400" dirty="0" err="1"/>
              <a:t>payload_mass__kg</a:t>
            </a:r>
            <a:r>
              <a:rPr lang="en-US" sz="2400" dirty="0"/>
              <a:t>_</a:t>
            </a:r>
            <a:r>
              <a:rPr lang="en-US" sz="2400" dirty="0">
                <a:solidFill>
                  <a:srgbClr val="0948CB"/>
                </a:solidFill>
              </a:rPr>
              <a:t>)</a:t>
            </a:r>
            <a:r>
              <a:rPr lang="en-US" sz="2400" dirty="0"/>
              <a:t> </a:t>
            </a:r>
            <a:r>
              <a:rPr lang="en-US" sz="2400" b="1" dirty="0">
                <a:solidFill>
                  <a:srgbClr val="00B050"/>
                </a:solidFill>
              </a:rPr>
              <a:t>AS</a:t>
            </a:r>
            <a:r>
              <a:rPr lang="en-US" sz="2400" dirty="0"/>
              <a:t> AVG_PAYLOAD </a:t>
            </a:r>
            <a:r>
              <a:rPr lang="en-US" sz="2400" b="1" dirty="0">
                <a:solidFill>
                  <a:srgbClr val="00B050"/>
                </a:solidFill>
              </a:rPr>
              <a:t>FROM</a:t>
            </a:r>
            <a:r>
              <a:rPr lang="en-US" sz="2400" b="1" dirty="0"/>
              <a:t> </a:t>
            </a:r>
            <a:r>
              <a:rPr lang="en-US" sz="2400" dirty="0"/>
              <a:t>SPACEXDATASET </a:t>
            </a:r>
            <a:r>
              <a:rPr lang="en-US" sz="2400" b="1" dirty="0">
                <a:solidFill>
                  <a:srgbClr val="00B050"/>
                </a:solidFill>
              </a:rPr>
              <a:t>WHERE</a:t>
            </a:r>
            <a:r>
              <a:rPr lang="en-US" sz="2400" dirty="0"/>
              <a:t> BOOSTER_VERSION </a:t>
            </a:r>
            <a:r>
              <a:rPr lang="en-US" sz="2400" b="1" dirty="0">
                <a:solidFill>
                  <a:srgbClr val="7030A0"/>
                </a:solidFill>
              </a:rPr>
              <a:t>=</a:t>
            </a:r>
            <a:r>
              <a:rPr lang="en-US" sz="2400" dirty="0">
                <a:solidFill>
                  <a:srgbClr val="FF0000"/>
                </a:solidFill>
              </a:rPr>
              <a:t>‘F9 v1.1'</a:t>
            </a:r>
            <a:r>
              <a:rPr lang="en-US" sz="2400" dirty="0"/>
              <a:t>;</a:t>
            </a:r>
            <a:endParaRPr lang="en-US" sz="2200" dirty="0">
              <a:solidFill>
                <a:schemeClr val="accent3">
                  <a:lumMod val="25000"/>
                </a:schemeClr>
              </a:solidFill>
              <a:latin typeface="Abadi" panose="020B0604020104020204" pitchFamily="34" charset="0"/>
            </a:endParaRPr>
          </a:p>
        </p:txBody>
      </p:sp>
      <p:pic>
        <p:nvPicPr>
          <p:cNvPr id="9" name="Picture 8">
            <a:extLst>
              <a:ext uri="{FF2B5EF4-FFF2-40B4-BE49-F238E27FC236}">
                <a16:creationId xmlns:a16="http://schemas.microsoft.com/office/drawing/2014/main" id="{07C8FBBB-7081-E644-8534-78A0D608D559}"/>
              </a:ext>
            </a:extLst>
          </p:cNvPr>
          <p:cNvPicPr>
            <a:picLocks noChangeAspect="1"/>
          </p:cNvPicPr>
          <p:nvPr/>
        </p:nvPicPr>
        <p:blipFill>
          <a:blip r:embed="rId3"/>
          <a:stretch>
            <a:fillRect/>
          </a:stretch>
        </p:blipFill>
        <p:spPr>
          <a:xfrm>
            <a:off x="8268206" y="1790901"/>
            <a:ext cx="2455446" cy="141757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Content Placeholder 4">
            <a:extLst>
              <a:ext uri="{FF2B5EF4-FFF2-40B4-BE49-F238E27FC236}">
                <a16:creationId xmlns:a16="http://schemas.microsoft.com/office/drawing/2014/main" id="{E18A9CAD-2157-6642-A280-156BB6780A57}"/>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min_date</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2015-12-22</a:t>
            </a:r>
          </a:p>
        </p:txBody>
      </p:sp>
      <p:sp>
        <p:nvSpPr>
          <p:cNvPr id="7" name="Content Placeholder 4">
            <a:extLst>
              <a:ext uri="{FF2B5EF4-FFF2-40B4-BE49-F238E27FC236}">
                <a16:creationId xmlns:a16="http://schemas.microsoft.com/office/drawing/2014/main" id="{755FE256-9E30-3D45-8F3A-C1FDAC626148}"/>
              </a:ext>
            </a:extLst>
          </p:cNvPr>
          <p:cNvSpPr txBox="1">
            <a:spLocks/>
          </p:cNvSpPr>
          <p:nvPr/>
        </p:nvSpPr>
        <p:spPr>
          <a:xfrm>
            <a:off x="2812649" y="1790901"/>
            <a:ext cx="5706318"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MIN</a:t>
            </a:r>
            <a:r>
              <a:rPr lang="en-US" sz="2400" dirty="0"/>
              <a:t>(DATE) </a:t>
            </a:r>
            <a:r>
              <a:rPr lang="en-US" sz="2400" b="1" dirty="0">
                <a:solidFill>
                  <a:srgbClr val="00B050"/>
                </a:solidFill>
              </a:rPr>
              <a:t>AS</a:t>
            </a:r>
            <a:r>
              <a:rPr lang="en-US" sz="2400" dirty="0"/>
              <a:t> MIN_DATE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a:t>
            </a:r>
            <a:r>
              <a:rPr lang="en-US" sz="2400" dirty="0" err="1"/>
              <a:t>landing__outcome</a:t>
            </a:r>
            <a:r>
              <a:rPr lang="en-US" sz="2400" dirty="0"/>
              <a:t> </a:t>
            </a:r>
            <a:r>
              <a:rPr lang="en-US" sz="2400" b="1" dirty="0"/>
              <a:t>=</a:t>
            </a:r>
            <a:r>
              <a:rPr lang="en-US" sz="2400" dirty="0"/>
              <a:t> </a:t>
            </a:r>
            <a:r>
              <a:rPr lang="en-US" sz="2400" dirty="0">
                <a:solidFill>
                  <a:srgbClr val="FF0000"/>
                </a:solidFill>
              </a:rPr>
              <a:t>'Success (ground pad)';</a:t>
            </a:r>
            <a:endParaRPr lang="en-US" sz="2200" dirty="0">
              <a:solidFill>
                <a:srgbClr val="FF0000"/>
              </a:solidFill>
              <a:latin typeface="Abadi" panose="020B0604020104020204" pitchFamily="34" charset="0"/>
            </a:endParaRPr>
          </a:p>
        </p:txBody>
      </p:sp>
      <p:pic>
        <p:nvPicPr>
          <p:cNvPr id="9" name="Picture 8">
            <a:extLst>
              <a:ext uri="{FF2B5EF4-FFF2-40B4-BE49-F238E27FC236}">
                <a16:creationId xmlns:a16="http://schemas.microsoft.com/office/drawing/2014/main" id="{0C9893FD-A937-1343-8698-0945E36EAF84}"/>
              </a:ext>
            </a:extLst>
          </p:cNvPr>
          <p:cNvPicPr>
            <a:picLocks noChangeAspect="1"/>
          </p:cNvPicPr>
          <p:nvPr/>
        </p:nvPicPr>
        <p:blipFill>
          <a:blip r:embed="rId3"/>
          <a:stretch>
            <a:fillRect/>
          </a:stretch>
        </p:blipFill>
        <p:spPr>
          <a:xfrm>
            <a:off x="8378945" y="1756177"/>
            <a:ext cx="2578520" cy="155237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7" name="Content Placeholder 4">
            <a:extLst>
              <a:ext uri="{FF2B5EF4-FFF2-40B4-BE49-F238E27FC236}">
                <a16:creationId xmlns:a16="http://schemas.microsoft.com/office/drawing/2014/main" id="{36EC4571-0E3C-EE41-B544-4D5AADA6456F}"/>
              </a:ext>
            </a:extLst>
          </p:cNvPr>
          <p:cNvSpPr txBox="1">
            <a:spLocks/>
          </p:cNvSpPr>
          <p:nvPr/>
        </p:nvSpPr>
        <p:spPr>
          <a:xfrm>
            <a:off x="868101" y="1790901"/>
            <a:ext cx="7650866"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t> </a:t>
            </a:r>
            <a:r>
              <a:rPr lang="en-US" sz="2400" dirty="0" err="1"/>
              <a:t>booster_version</a:t>
            </a:r>
            <a:r>
              <a:rPr lang="en-US" sz="2400" dirty="0"/>
              <a:t>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a:t>
            </a:r>
            <a:r>
              <a:rPr lang="en-US" sz="2400" dirty="0" err="1"/>
              <a:t>payload_mass__kg</a:t>
            </a:r>
            <a:r>
              <a:rPr lang="en-US" sz="2400" dirty="0"/>
              <a:t>_ </a:t>
            </a:r>
            <a:r>
              <a:rPr lang="en-US" sz="2400" b="1" dirty="0"/>
              <a:t>&gt;</a:t>
            </a:r>
            <a:r>
              <a:rPr lang="en-US" sz="2400" dirty="0"/>
              <a:t> </a:t>
            </a:r>
            <a:r>
              <a:rPr lang="en-US" sz="2400" dirty="0">
                <a:solidFill>
                  <a:srgbClr val="FF0000"/>
                </a:solidFill>
              </a:rPr>
              <a:t>'4000’</a:t>
            </a:r>
            <a:r>
              <a:rPr lang="en-US" sz="2400" dirty="0"/>
              <a:t> </a:t>
            </a:r>
            <a:r>
              <a:rPr lang="en-US" sz="2400" b="1" dirty="0">
                <a:solidFill>
                  <a:srgbClr val="00B050"/>
                </a:solidFill>
              </a:rPr>
              <a:t>AND</a:t>
            </a:r>
            <a:r>
              <a:rPr lang="en-US" sz="2400" dirty="0">
                <a:solidFill>
                  <a:srgbClr val="00B050"/>
                </a:solidFill>
              </a:rPr>
              <a:t> </a:t>
            </a:r>
            <a:r>
              <a:rPr lang="en-US" sz="2400" dirty="0" err="1"/>
              <a:t>payload_mass__kg</a:t>
            </a:r>
            <a:r>
              <a:rPr lang="en-US" sz="2400" dirty="0"/>
              <a:t>_ </a:t>
            </a:r>
            <a:r>
              <a:rPr lang="en-US" sz="2400" b="1" dirty="0"/>
              <a:t>&lt;</a:t>
            </a:r>
            <a:r>
              <a:rPr lang="en-US" sz="2400" dirty="0"/>
              <a:t> </a:t>
            </a:r>
            <a:r>
              <a:rPr lang="en-US" sz="2400" dirty="0">
                <a:solidFill>
                  <a:srgbClr val="FF0000"/>
                </a:solidFill>
              </a:rPr>
              <a:t>'6000’ </a:t>
            </a:r>
            <a:r>
              <a:rPr lang="en-US" sz="2400" b="1" dirty="0">
                <a:solidFill>
                  <a:srgbClr val="00B050"/>
                </a:solidFill>
              </a:rPr>
              <a:t>AND</a:t>
            </a:r>
            <a:r>
              <a:rPr lang="en-US" sz="2400" dirty="0"/>
              <a:t> </a:t>
            </a:r>
            <a:r>
              <a:rPr lang="en-US" sz="2400" dirty="0" err="1"/>
              <a:t>landing__outcome</a:t>
            </a:r>
            <a:r>
              <a:rPr lang="en-US" sz="2400" dirty="0"/>
              <a:t> </a:t>
            </a:r>
            <a:r>
              <a:rPr lang="en-US" sz="2400" b="1" dirty="0"/>
              <a:t>=</a:t>
            </a:r>
            <a:r>
              <a:rPr lang="en-US" sz="2400" dirty="0"/>
              <a:t> </a:t>
            </a:r>
            <a:r>
              <a:rPr lang="en-US" sz="2400" dirty="0">
                <a:solidFill>
                  <a:srgbClr val="FF0000"/>
                </a:solidFill>
              </a:rPr>
              <a:t>'Success (drone ship)';</a:t>
            </a:r>
            <a:endParaRPr lang="en-US" sz="2400" dirty="0">
              <a:solidFill>
                <a:srgbClr val="FF0000"/>
              </a:solidFill>
              <a:latin typeface="Abadi" panose="020B0604020104020204" pitchFamily="34" charset="0"/>
            </a:endParaRPr>
          </a:p>
        </p:txBody>
      </p:sp>
      <p:pic>
        <p:nvPicPr>
          <p:cNvPr id="3" name="Picture 2">
            <a:extLst>
              <a:ext uri="{FF2B5EF4-FFF2-40B4-BE49-F238E27FC236}">
                <a16:creationId xmlns:a16="http://schemas.microsoft.com/office/drawing/2014/main" id="{23A82103-9E67-0941-B097-4E89920AAFAA}"/>
              </a:ext>
            </a:extLst>
          </p:cNvPr>
          <p:cNvPicPr>
            <a:picLocks noChangeAspect="1"/>
          </p:cNvPicPr>
          <p:nvPr/>
        </p:nvPicPr>
        <p:blipFill>
          <a:blip r:embed="rId3"/>
          <a:stretch>
            <a:fillRect/>
          </a:stretch>
        </p:blipFill>
        <p:spPr>
          <a:xfrm>
            <a:off x="8518967" y="1756177"/>
            <a:ext cx="2707218" cy="277271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6" name="Content Placeholder 4">
            <a:extLst>
              <a:ext uri="{FF2B5EF4-FFF2-40B4-BE49-F238E27FC236}">
                <a16:creationId xmlns:a16="http://schemas.microsoft.com/office/drawing/2014/main" id="{16AB9667-9FDE-E243-B0A5-BC7F86D0E29A}"/>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100</a:t>
            </a:r>
          </a:p>
        </p:txBody>
      </p:sp>
      <p:sp>
        <p:nvSpPr>
          <p:cNvPr id="7" name="Content Placeholder 4">
            <a:extLst>
              <a:ext uri="{FF2B5EF4-FFF2-40B4-BE49-F238E27FC236}">
                <a16:creationId xmlns:a16="http://schemas.microsoft.com/office/drawing/2014/main" id="{2C827151-59B3-0346-B0C4-D9C2457417B8}"/>
              </a:ext>
            </a:extLst>
          </p:cNvPr>
          <p:cNvSpPr txBox="1">
            <a:spLocks/>
          </p:cNvSpPr>
          <p:nvPr/>
        </p:nvSpPr>
        <p:spPr>
          <a:xfrm>
            <a:off x="3477229" y="1790901"/>
            <a:ext cx="4914417"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r>
              <a:rPr lang="en-US" sz="2400" dirty="0">
                <a:solidFill>
                  <a:srgbClr val="00B050"/>
                </a:solidFill>
              </a:rPr>
              <a:t> </a:t>
            </a:r>
          </a:p>
          <a:p>
            <a:pPr marL="0" indent="0">
              <a:lnSpc>
                <a:spcPct val="100000"/>
              </a:lnSpc>
              <a:spcBef>
                <a:spcPts val="1400"/>
              </a:spcBef>
              <a:buNone/>
            </a:pPr>
            <a:r>
              <a:rPr lang="en-US" sz="2400" b="1" dirty="0">
                <a:solidFill>
                  <a:srgbClr val="00B050"/>
                </a:solidFill>
              </a:rPr>
              <a:t>SELECT</a:t>
            </a:r>
            <a:r>
              <a:rPr lang="en-US" sz="2400" dirty="0">
                <a:solidFill>
                  <a:srgbClr val="00B050"/>
                </a:solidFill>
              </a:rPr>
              <a:t> </a:t>
            </a:r>
            <a:r>
              <a:rPr lang="en-US" sz="2400" b="1" dirty="0">
                <a:solidFill>
                  <a:srgbClr val="00B050"/>
                </a:solidFill>
              </a:rPr>
              <a:t>COUNT</a:t>
            </a:r>
            <a:r>
              <a:rPr lang="en-US" sz="2400" dirty="0"/>
              <a:t>(</a:t>
            </a:r>
            <a:r>
              <a:rPr lang="en-US" sz="2400" b="1" dirty="0">
                <a:solidFill>
                  <a:srgbClr val="7030A0"/>
                </a:solidFill>
              </a:rPr>
              <a:t>*</a:t>
            </a:r>
            <a:r>
              <a:rPr lang="en-US" sz="2400" dirty="0"/>
              <a:t>) </a:t>
            </a:r>
            <a:r>
              <a:rPr lang="en-US" sz="2400" b="1" dirty="0">
                <a:solidFill>
                  <a:srgbClr val="00B050"/>
                </a:solidFill>
              </a:rPr>
              <a:t>AS</a:t>
            </a:r>
            <a:r>
              <a:rPr lang="en-US" sz="2400" dirty="0"/>
              <a:t> SUCCESS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a:t>
            </a:r>
            <a:r>
              <a:rPr lang="en-US" sz="2400" dirty="0" err="1"/>
              <a:t>mission_outcome</a:t>
            </a:r>
            <a:r>
              <a:rPr lang="en-US" sz="2400" dirty="0"/>
              <a:t> </a:t>
            </a:r>
            <a:r>
              <a:rPr lang="en-US" sz="2400" b="1" dirty="0">
                <a:solidFill>
                  <a:srgbClr val="00B050"/>
                </a:solidFill>
              </a:rPr>
              <a:t>LIKE</a:t>
            </a:r>
            <a:r>
              <a:rPr lang="en-US" sz="2400" dirty="0"/>
              <a:t> </a:t>
            </a:r>
            <a:r>
              <a:rPr lang="en-US" sz="2400" dirty="0">
                <a:solidFill>
                  <a:srgbClr val="FF0000"/>
                </a:solidFill>
              </a:rPr>
              <a:t>'Success%'</a:t>
            </a:r>
            <a:r>
              <a:rPr lang="en-US" sz="2400" dirty="0"/>
              <a:t>;</a:t>
            </a:r>
            <a:endParaRPr lang="en-US" sz="2200" dirty="0">
              <a:solidFill>
                <a:srgbClr val="FF0000"/>
              </a:solidFill>
              <a:latin typeface="Abadi" panose="020B0604020104020204" pitchFamily="34" charset="0"/>
            </a:endParaRPr>
          </a:p>
        </p:txBody>
      </p:sp>
      <p:pic>
        <p:nvPicPr>
          <p:cNvPr id="9" name="Picture 8">
            <a:extLst>
              <a:ext uri="{FF2B5EF4-FFF2-40B4-BE49-F238E27FC236}">
                <a16:creationId xmlns:a16="http://schemas.microsoft.com/office/drawing/2014/main" id="{8413378F-7ECD-9742-A780-B920ED370487}"/>
              </a:ext>
            </a:extLst>
          </p:cNvPr>
          <p:cNvPicPr>
            <a:picLocks noChangeAspect="1"/>
          </p:cNvPicPr>
          <p:nvPr/>
        </p:nvPicPr>
        <p:blipFill>
          <a:blip r:embed="rId3"/>
          <a:stretch>
            <a:fillRect/>
          </a:stretch>
        </p:blipFill>
        <p:spPr>
          <a:xfrm>
            <a:off x="8586244" y="1790901"/>
            <a:ext cx="2120337" cy="159793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713053"/>
            <a:ext cx="10326708" cy="431251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41300" marR="142875">
              <a:spcBef>
                <a:spcPts val="359"/>
              </a:spcBef>
              <a:tabLst>
                <a:tab pos="240665" algn="l"/>
                <a:tab pos="241300" algn="l"/>
              </a:tabLst>
            </a:pPr>
            <a:r>
              <a:rPr lang="en-US" sz="2200" spc="-20" dirty="0">
                <a:solidFill>
                  <a:schemeClr val="tx1">
                    <a:lumMod val="85000"/>
                    <a:lumOff val="15000"/>
                  </a:schemeClr>
                </a:solidFill>
                <a:latin typeface="Carlito"/>
                <a:cs typeface="Carlito"/>
              </a:rPr>
              <a:t>We have collected data from </a:t>
            </a:r>
            <a:r>
              <a:rPr lang="en-US" sz="2200" spc="-15" dirty="0">
                <a:solidFill>
                  <a:schemeClr val="tx1">
                    <a:lumMod val="85000"/>
                    <a:lumOff val="15000"/>
                  </a:schemeClr>
                </a:solidFill>
                <a:latin typeface="Carlito"/>
                <a:cs typeface="Carlito"/>
              </a:rPr>
              <a:t>public SpaceX </a:t>
            </a:r>
            <a:r>
              <a:rPr lang="en-US" sz="2200" spc="-5" dirty="0">
                <a:solidFill>
                  <a:schemeClr val="tx1">
                    <a:lumMod val="85000"/>
                    <a:lumOff val="15000"/>
                  </a:schemeClr>
                </a:solidFill>
                <a:latin typeface="Carlito"/>
                <a:cs typeface="Carlito"/>
              </a:rPr>
              <a:t>API and by scrapping </a:t>
            </a:r>
            <a:r>
              <a:rPr lang="en-US" sz="2200" spc="-10" dirty="0">
                <a:solidFill>
                  <a:schemeClr val="tx1">
                    <a:lumMod val="85000"/>
                    <a:lumOff val="15000"/>
                  </a:schemeClr>
                </a:solidFill>
                <a:latin typeface="Carlito"/>
                <a:cs typeface="Carlito"/>
              </a:rPr>
              <a:t>SpaceX </a:t>
            </a:r>
            <a:r>
              <a:rPr lang="en-US" sz="2200" spc="-5" dirty="0">
                <a:solidFill>
                  <a:schemeClr val="tx1">
                    <a:lumMod val="85000"/>
                    <a:lumOff val="15000"/>
                  </a:schemeClr>
                </a:solidFill>
                <a:latin typeface="Carlito"/>
                <a:cs typeface="Carlito"/>
              </a:rPr>
              <a:t>Wikipedia </a:t>
            </a:r>
            <a:r>
              <a:rPr lang="en-US" sz="2200" spc="-20" dirty="0">
                <a:solidFill>
                  <a:schemeClr val="tx1">
                    <a:lumMod val="85000"/>
                    <a:lumOff val="15000"/>
                  </a:schemeClr>
                </a:solidFill>
                <a:latin typeface="Carlito"/>
                <a:cs typeface="Carlito"/>
              </a:rPr>
              <a:t>page. </a:t>
            </a:r>
            <a:r>
              <a:rPr lang="en-US" sz="2200" spc="-25" dirty="0">
                <a:solidFill>
                  <a:schemeClr val="tx1">
                    <a:lumMod val="85000"/>
                    <a:lumOff val="15000"/>
                  </a:schemeClr>
                </a:solidFill>
                <a:latin typeface="Carlito"/>
                <a:cs typeface="Carlito"/>
              </a:rPr>
              <a:t>Created </a:t>
            </a:r>
            <a:r>
              <a:rPr lang="en-US" sz="2200" spc="-5" dirty="0">
                <a:solidFill>
                  <a:schemeClr val="tx1">
                    <a:lumMod val="85000"/>
                    <a:lumOff val="15000"/>
                  </a:schemeClr>
                </a:solidFill>
                <a:latin typeface="Carlito"/>
                <a:cs typeface="Carlito"/>
              </a:rPr>
              <a:t>labels  </a:t>
            </a:r>
            <a:r>
              <a:rPr lang="en-US" sz="2200" spc="-20" dirty="0">
                <a:solidFill>
                  <a:schemeClr val="tx1">
                    <a:lumMod val="85000"/>
                    <a:lumOff val="15000"/>
                  </a:schemeClr>
                </a:solidFill>
                <a:latin typeface="Carlito"/>
                <a:cs typeface="Carlito"/>
              </a:rPr>
              <a:t>column </a:t>
            </a:r>
            <a:r>
              <a:rPr lang="en-US" sz="2200" spc="-35" dirty="0">
                <a:solidFill>
                  <a:schemeClr val="tx1">
                    <a:lumMod val="85000"/>
                    <a:lumOff val="15000"/>
                  </a:schemeClr>
                </a:solidFill>
                <a:latin typeface="Carlito"/>
                <a:cs typeface="Carlito"/>
              </a:rPr>
              <a:t>‘Class’ </a:t>
            </a:r>
            <a:r>
              <a:rPr lang="en-US" sz="2200" spc="-5" dirty="0">
                <a:solidFill>
                  <a:schemeClr val="tx1">
                    <a:lumMod val="85000"/>
                    <a:lumOff val="15000"/>
                  </a:schemeClr>
                </a:solidFill>
                <a:latin typeface="Carlito"/>
                <a:cs typeface="Carlito"/>
              </a:rPr>
              <a:t>which denotes all the </a:t>
            </a:r>
            <a:r>
              <a:rPr lang="en-US" sz="2200" spc="-20" dirty="0">
                <a:solidFill>
                  <a:schemeClr val="tx1">
                    <a:lumMod val="85000"/>
                    <a:lumOff val="15000"/>
                  </a:schemeClr>
                </a:solidFill>
                <a:latin typeface="Carlito"/>
                <a:cs typeface="Carlito"/>
              </a:rPr>
              <a:t>successful </a:t>
            </a:r>
            <a:r>
              <a:rPr lang="en-US" sz="2200" spc="-5" dirty="0">
                <a:solidFill>
                  <a:schemeClr val="tx1">
                    <a:lumMod val="85000"/>
                    <a:lumOff val="15000"/>
                  </a:schemeClr>
                </a:solidFill>
                <a:latin typeface="Carlito"/>
                <a:cs typeface="Carlito"/>
              </a:rPr>
              <a:t>landings. We performed EDA (Exploratory Data Analysis) using </a:t>
            </a:r>
            <a:r>
              <a:rPr lang="en-US" sz="2200" dirty="0">
                <a:solidFill>
                  <a:schemeClr val="tx1">
                    <a:lumMod val="85000"/>
                    <a:lumOff val="15000"/>
                  </a:schemeClr>
                </a:solidFill>
                <a:latin typeface="Carlito"/>
                <a:cs typeface="Carlito"/>
              </a:rPr>
              <a:t>SQL, </a:t>
            </a:r>
            <a:r>
              <a:rPr lang="en-US" sz="2200" spc="-20" dirty="0">
                <a:solidFill>
                  <a:schemeClr val="tx1">
                    <a:lumMod val="85000"/>
                    <a:lumOff val="15000"/>
                  </a:schemeClr>
                </a:solidFill>
                <a:latin typeface="Carlito"/>
                <a:cs typeface="Carlito"/>
              </a:rPr>
              <a:t>visualization, </a:t>
            </a:r>
            <a:r>
              <a:rPr lang="en-US" sz="2200" spc="-25" dirty="0">
                <a:solidFill>
                  <a:schemeClr val="tx1">
                    <a:lumMod val="85000"/>
                    <a:lumOff val="15000"/>
                  </a:schemeClr>
                </a:solidFill>
                <a:latin typeface="Carlito"/>
                <a:cs typeface="Carlito"/>
              </a:rPr>
              <a:t>folium </a:t>
            </a:r>
            <a:r>
              <a:rPr lang="en-US" sz="2200" spc="-15" dirty="0">
                <a:solidFill>
                  <a:schemeClr val="tx1">
                    <a:lumMod val="85000"/>
                    <a:lumOff val="15000"/>
                  </a:schemeClr>
                </a:solidFill>
                <a:latin typeface="Carlito"/>
                <a:cs typeface="Carlito"/>
              </a:rPr>
              <a:t>maps, </a:t>
            </a:r>
            <a:r>
              <a:rPr lang="en-US" sz="2200" spc="-5" dirty="0">
                <a:solidFill>
                  <a:schemeClr val="tx1">
                    <a:lumMod val="85000"/>
                    <a:lumOff val="15000"/>
                  </a:schemeClr>
                </a:solidFill>
                <a:latin typeface="Carlito"/>
                <a:cs typeface="Carlito"/>
              </a:rPr>
              <a:t>and </a:t>
            </a:r>
            <a:r>
              <a:rPr lang="en-US" sz="2200" spc="-15" dirty="0">
                <a:solidFill>
                  <a:schemeClr val="tx1">
                    <a:lumMod val="85000"/>
                    <a:lumOff val="15000"/>
                  </a:schemeClr>
                </a:solidFill>
                <a:latin typeface="Carlito"/>
                <a:cs typeface="Carlito"/>
              </a:rPr>
              <a:t>dashboards. Then we </a:t>
            </a:r>
            <a:r>
              <a:rPr lang="en-US" sz="2200" spc="-25" dirty="0">
                <a:solidFill>
                  <a:schemeClr val="tx1">
                    <a:lumMod val="85000"/>
                    <a:lumOff val="15000"/>
                  </a:schemeClr>
                </a:solidFill>
                <a:latin typeface="Carlito"/>
                <a:cs typeface="Carlito"/>
              </a:rPr>
              <a:t>gathered </a:t>
            </a:r>
            <a:r>
              <a:rPr lang="en-US" sz="2200" spc="-30" dirty="0">
                <a:solidFill>
                  <a:schemeClr val="tx1">
                    <a:lumMod val="85000"/>
                    <a:lumOff val="15000"/>
                  </a:schemeClr>
                </a:solidFill>
                <a:latin typeface="Carlito"/>
                <a:cs typeface="Carlito"/>
              </a:rPr>
              <a:t>relevant </a:t>
            </a:r>
            <a:r>
              <a:rPr lang="en-US" sz="2200" spc="-20" dirty="0">
                <a:solidFill>
                  <a:schemeClr val="tx1">
                    <a:lumMod val="85000"/>
                    <a:lumOff val="15000"/>
                  </a:schemeClr>
                </a:solidFill>
                <a:latin typeface="Carlito"/>
                <a:cs typeface="Carlito"/>
              </a:rPr>
              <a:t>columns </a:t>
            </a:r>
            <a:r>
              <a:rPr lang="en-US" sz="2200" spc="-30" dirty="0">
                <a:solidFill>
                  <a:schemeClr val="tx1">
                    <a:lumMod val="85000"/>
                    <a:lumOff val="15000"/>
                  </a:schemeClr>
                </a:solidFill>
                <a:latin typeface="Carlito"/>
                <a:cs typeface="Carlito"/>
              </a:rPr>
              <a:t>to </a:t>
            </a:r>
            <a:r>
              <a:rPr lang="en-US" sz="2200" spc="-5" dirty="0">
                <a:solidFill>
                  <a:schemeClr val="tx1">
                    <a:lumMod val="85000"/>
                    <a:lumOff val="15000"/>
                  </a:schemeClr>
                </a:solidFill>
                <a:latin typeface="Carlito"/>
                <a:cs typeface="Carlito"/>
              </a:rPr>
              <a:t>be </a:t>
            </a:r>
            <a:r>
              <a:rPr lang="en-US" sz="2200" spc="-10" dirty="0">
                <a:solidFill>
                  <a:schemeClr val="tx1">
                    <a:lumMod val="85000"/>
                    <a:lumOff val="15000"/>
                  </a:schemeClr>
                </a:solidFill>
                <a:latin typeface="Carlito"/>
                <a:cs typeface="Carlito"/>
              </a:rPr>
              <a:t>used </a:t>
            </a:r>
            <a:r>
              <a:rPr lang="en-US" sz="2200" spc="-5" dirty="0">
                <a:solidFill>
                  <a:schemeClr val="tx1">
                    <a:lumMod val="85000"/>
                    <a:lumOff val="15000"/>
                  </a:schemeClr>
                </a:solidFill>
                <a:latin typeface="Carlito"/>
                <a:cs typeface="Carlito"/>
              </a:rPr>
              <a:t>as our </a:t>
            </a:r>
            <a:r>
              <a:rPr lang="en-US" sz="2200" spc="-30" dirty="0">
                <a:solidFill>
                  <a:schemeClr val="tx1">
                    <a:lumMod val="85000"/>
                    <a:lumOff val="15000"/>
                  </a:schemeClr>
                </a:solidFill>
                <a:latin typeface="Carlito"/>
                <a:cs typeface="Carlito"/>
              </a:rPr>
              <a:t>features. After that we performed One Hot Encoding and </a:t>
            </a:r>
            <a:r>
              <a:rPr lang="en-US" sz="2200" spc="-20" dirty="0">
                <a:solidFill>
                  <a:schemeClr val="tx1">
                    <a:lumMod val="85000"/>
                    <a:lumOff val="15000"/>
                  </a:schemeClr>
                </a:solidFill>
                <a:latin typeface="Carlito"/>
                <a:cs typeface="Carlito"/>
              </a:rPr>
              <a:t>changed </a:t>
            </a:r>
            <a:r>
              <a:rPr lang="en-US" sz="2200" spc="-5" dirty="0">
                <a:solidFill>
                  <a:schemeClr val="tx1">
                    <a:lumMod val="85000"/>
                    <a:lumOff val="15000"/>
                  </a:schemeClr>
                </a:solidFill>
                <a:latin typeface="Carlito"/>
                <a:cs typeface="Carlito"/>
              </a:rPr>
              <a:t>all the </a:t>
            </a:r>
            <a:r>
              <a:rPr lang="en-US" sz="2200" spc="-25" dirty="0">
                <a:solidFill>
                  <a:schemeClr val="tx1">
                    <a:lumMod val="85000"/>
                    <a:lumOff val="15000"/>
                  </a:schemeClr>
                </a:solidFill>
                <a:latin typeface="Carlito"/>
                <a:cs typeface="Carlito"/>
              </a:rPr>
              <a:t>categorical </a:t>
            </a:r>
            <a:r>
              <a:rPr lang="en-US" sz="2200" spc="-20" dirty="0">
                <a:solidFill>
                  <a:schemeClr val="tx1">
                    <a:lumMod val="85000"/>
                    <a:lumOff val="15000"/>
                  </a:schemeClr>
                </a:solidFill>
                <a:latin typeface="Carlito"/>
                <a:cs typeface="Carlito"/>
              </a:rPr>
              <a:t>variables </a:t>
            </a:r>
            <a:r>
              <a:rPr lang="en-US" sz="2200" spc="-30" dirty="0">
                <a:solidFill>
                  <a:schemeClr val="tx1">
                    <a:lumMod val="85000"/>
                    <a:lumOff val="15000"/>
                  </a:schemeClr>
                </a:solidFill>
                <a:latin typeface="Carlito"/>
                <a:cs typeface="Carlito"/>
              </a:rPr>
              <a:t>to </a:t>
            </a:r>
            <a:r>
              <a:rPr lang="en-US" sz="2200" spc="-5" dirty="0">
                <a:solidFill>
                  <a:schemeClr val="tx1">
                    <a:lumMod val="85000"/>
                    <a:lumOff val="15000"/>
                  </a:schemeClr>
                </a:solidFill>
                <a:latin typeface="Carlito"/>
                <a:cs typeface="Carlito"/>
              </a:rPr>
              <a:t>binary</a:t>
            </a:r>
            <a:r>
              <a:rPr lang="en-US" sz="2200" spc="-20" dirty="0">
                <a:solidFill>
                  <a:schemeClr val="tx1">
                    <a:lumMod val="85000"/>
                    <a:lumOff val="15000"/>
                  </a:schemeClr>
                </a:solidFill>
                <a:latin typeface="Carlito"/>
                <a:cs typeface="Carlito"/>
              </a:rPr>
              <a:t>.  </a:t>
            </a:r>
            <a:r>
              <a:rPr lang="en-US" sz="2200" spc="-25" dirty="0">
                <a:solidFill>
                  <a:schemeClr val="tx1">
                    <a:lumMod val="85000"/>
                    <a:lumOff val="15000"/>
                  </a:schemeClr>
                </a:solidFill>
                <a:latin typeface="Carlito"/>
                <a:cs typeface="Carlito"/>
              </a:rPr>
              <a:t>We standardized </a:t>
            </a:r>
            <a:r>
              <a:rPr lang="en-US" sz="2200" spc="-35" dirty="0">
                <a:solidFill>
                  <a:schemeClr val="tx1">
                    <a:lumMod val="85000"/>
                    <a:lumOff val="15000"/>
                  </a:schemeClr>
                </a:solidFill>
                <a:latin typeface="Carlito"/>
                <a:cs typeface="Carlito"/>
              </a:rPr>
              <a:t>data </a:t>
            </a:r>
            <a:r>
              <a:rPr lang="en-US" sz="2200" spc="-5" dirty="0">
                <a:solidFill>
                  <a:schemeClr val="tx1">
                    <a:lumMod val="85000"/>
                    <a:lumOff val="15000"/>
                  </a:schemeClr>
                </a:solidFill>
                <a:latin typeface="Carlito"/>
                <a:cs typeface="Carlito"/>
              </a:rPr>
              <a:t>and </a:t>
            </a:r>
            <a:r>
              <a:rPr lang="en-US" sz="2200" spc="-15" dirty="0">
                <a:solidFill>
                  <a:schemeClr val="tx1">
                    <a:lumMod val="85000"/>
                    <a:lumOff val="15000"/>
                  </a:schemeClr>
                </a:solidFill>
                <a:latin typeface="Carlito"/>
                <a:cs typeface="Carlito"/>
              </a:rPr>
              <a:t>used </a:t>
            </a:r>
            <a:r>
              <a:rPr lang="en-US" sz="2200" spc="-20" dirty="0" err="1">
                <a:solidFill>
                  <a:schemeClr val="tx1">
                    <a:lumMod val="85000"/>
                    <a:lumOff val="15000"/>
                  </a:schemeClr>
                </a:solidFill>
                <a:latin typeface="Carlito"/>
                <a:cs typeface="Carlito"/>
              </a:rPr>
              <a:t>GridSearchCV</a:t>
            </a:r>
            <a:r>
              <a:rPr lang="en-US" sz="2200" spc="-20" dirty="0">
                <a:solidFill>
                  <a:schemeClr val="tx1">
                    <a:lumMod val="85000"/>
                    <a:lumOff val="15000"/>
                  </a:schemeClr>
                </a:solidFill>
                <a:latin typeface="Carlito"/>
                <a:cs typeface="Carlito"/>
              </a:rPr>
              <a:t> </a:t>
            </a:r>
            <a:r>
              <a:rPr lang="en-US" sz="2200" spc="-30" dirty="0">
                <a:solidFill>
                  <a:schemeClr val="tx1">
                    <a:lumMod val="85000"/>
                    <a:lumOff val="15000"/>
                  </a:schemeClr>
                </a:solidFill>
                <a:latin typeface="Carlito"/>
                <a:cs typeface="Carlito"/>
              </a:rPr>
              <a:t>to </a:t>
            </a:r>
            <a:r>
              <a:rPr lang="en-US" sz="2200" spc="-15" dirty="0">
                <a:solidFill>
                  <a:schemeClr val="tx1">
                    <a:lumMod val="85000"/>
                    <a:lumOff val="15000"/>
                  </a:schemeClr>
                </a:solidFill>
                <a:latin typeface="Carlito"/>
                <a:cs typeface="Carlito"/>
              </a:rPr>
              <a:t>find the </a:t>
            </a:r>
            <a:r>
              <a:rPr lang="en-US" sz="2200" spc="-20" dirty="0">
                <a:solidFill>
                  <a:schemeClr val="tx1">
                    <a:lumMod val="85000"/>
                    <a:lumOff val="15000"/>
                  </a:schemeClr>
                </a:solidFill>
                <a:latin typeface="Carlito"/>
                <a:cs typeface="Carlito"/>
              </a:rPr>
              <a:t>best </a:t>
            </a:r>
            <a:r>
              <a:rPr lang="en-US" sz="2200" spc="-40" dirty="0">
                <a:solidFill>
                  <a:schemeClr val="tx1">
                    <a:lumMod val="85000"/>
                    <a:lumOff val="15000"/>
                  </a:schemeClr>
                </a:solidFill>
                <a:latin typeface="Carlito"/>
                <a:cs typeface="Carlito"/>
              </a:rPr>
              <a:t>parameters </a:t>
            </a:r>
            <a:r>
              <a:rPr lang="en-US" sz="2200" spc="-35" dirty="0">
                <a:solidFill>
                  <a:schemeClr val="tx1">
                    <a:lumMod val="85000"/>
                    <a:lumOff val="15000"/>
                  </a:schemeClr>
                </a:solidFill>
                <a:latin typeface="Carlito"/>
                <a:cs typeface="Carlito"/>
              </a:rPr>
              <a:t>for our </a:t>
            </a:r>
            <a:r>
              <a:rPr lang="en-US" sz="2200" spc="-5" dirty="0">
                <a:solidFill>
                  <a:schemeClr val="tx1">
                    <a:lumMod val="85000"/>
                    <a:lumOff val="15000"/>
                  </a:schemeClr>
                </a:solidFill>
                <a:latin typeface="Carlito"/>
                <a:cs typeface="Carlito"/>
              </a:rPr>
              <a:t>machine learning models. Finally, we </a:t>
            </a:r>
            <a:r>
              <a:rPr lang="en-US" sz="2200" spc="-20" dirty="0">
                <a:solidFill>
                  <a:schemeClr val="tx1">
                    <a:lumMod val="85000"/>
                    <a:lumOff val="15000"/>
                  </a:schemeClr>
                </a:solidFill>
                <a:latin typeface="Carlito"/>
                <a:cs typeface="Carlito"/>
              </a:rPr>
              <a:t>visualized the </a:t>
            </a:r>
            <a:r>
              <a:rPr lang="en-US" sz="2200" spc="-25" dirty="0">
                <a:solidFill>
                  <a:schemeClr val="tx1">
                    <a:lumMod val="85000"/>
                    <a:lumOff val="15000"/>
                  </a:schemeClr>
                </a:solidFill>
                <a:latin typeface="Carlito"/>
                <a:cs typeface="Carlito"/>
              </a:rPr>
              <a:t>accuracy score </a:t>
            </a:r>
            <a:r>
              <a:rPr lang="en-US" sz="2200" dirty="0">
                <a:solidFill>
                  <a:schemeClr val="tx1">
                    <a:lumMod val="85000"/>
                    <a:lumOff val="15000"/>
                  </a:schemeClr>
                </a:solidFill>
                <a:latin typeface="Carlito"/>
                <a:cs typeface="Carlito"/>
              </a:rPr>
              <a:t>of </a:t>
            </a:r>
            <a:r>
              <a:rPr lang="en-US" sz="2200" spc="-5" dirty="0">
                <a:solidFill>
                  <a:schemeClr val="tx1">
                    <a:lumMod val="85000"/>
                    <a:lumOff val="15000"/>
                  </a:schemeClr>
                </a:solidFill>
                <a:latin typeface="Carlito"/>
                <a:cs typeface="Carlito"/>
              </a:rPr>
              <a:t>all</a:t>
            </a:r>
            <a:r>
              <a:rPr lang="en-US" sz="2200" spc="-40" dirty="0">
                <a:solidFill>
                  <a:schemeClr val="tx1">
                    <a:lumMod val="85000"/>
                    <a:lumOff val="15000"/>
                  </a:schemeClr>
                </a:solidFill>
                <a:latin typeface="Carlito"/>
                <a:cs typeface="Carlito"/>
              </a:rPr>
              <a:t> </a:t>
            </a:r>
            <a:r>
              <a:rPr lang="en-US" sz="2200" spc="-5" dirty="0">
                <a:solidFill>
                  <a:schemeClr val="tx1">
                    <a:lumMod val="85000"/>
                    <a:lumOff val="15000"/>
                  </a:schemeClr>
                </a:solidFill>
                <a:latin typeface="Carlito"/>
                <a:cs typeface="Carlito"/>
              </a:rPr>
              <a:t>models.</a:t>
            </a:r>
            <a:endParaRPr lang="en-US" sz="2200" dirty="0">
              <a:solidFill>
                <a:schemeClr val="tx1">
                  <a:lumMod val="85000"/>
                  <a:lumOff val="15000"/>
                </a:schemeClr>
              </a:solidFill>
              <a:latin typeface="Carlito"/>
              <a:cs typeface="Carlito"/>
            </a:endParaRPr>
          </a:p>
          <a:p>
            <a:pPr marL="241300" marR="5080">
              <a:lnSpc>
                <a:spcPct val="90900"/>
              </a:lnSpc>
              <a:spcBef>
                <a:spcPts val="1645"/>
              </a:spcBef>
              <a:tabLst>
                <a:tab pos="240665" algn="l"/>
                <a:tab pos="241300" algn="l"/>
              </a:tabLst>
            </a:pPr>
            <a:r>
              <a:rPr lang="en-US" sz="2200" spc="-20" dirty="0">
                <a:solidFill>
                  <a:schemeClr val="tx1">
                    <a:lumMod val="85000"/>
                    <a:lumOff val="15000"/>
                  </a:schemeClr>
                </a:solidFill>
                <a:latin typeface="Carlito"/>
                <a:cs typeface="Carlito"/>
              </a:rPr>
              <a:t>We used four </a:t>
            </a:r>
            <a:r>
              <a:rPr lang="en-US" sz="2200" spc="-15" dirty="0">
                <a:solidFill>
                  <a:schemeClr val="tx1">
                    <a:lumMod val="85000"/>
                    <a:lumOff val="15000"/>
                  </a:schemeClr>
                </a:solidFill>
                <a:latin typeface="Carlito"/>
                <a:cs typeface="Carlito"/>
              </a:rPr>
              <a:t>machine </a:t>
            </a:r>
            <a:r>
              <a:rPr lang="en-US" sz="2200" spc="-5" dirty="0">
                <a:solidFill>
                  <a:schemeClr val="tx1">
                    <a:lumMod val="85000"/>
                    <a:lumOff val="15000"/>
                  </a:schemeClr>
                </a:solidFill>
                <a:latin typeface="Carlito"/>
                <a:cs typeface="Carlito"/>
              </a:rPr>
              <a:t>learning models- Logistic </a:t>
            </a:r>
            <a:r>
              <a:rPr lang="en-US" sz="2200" spc="-20" dirty="0">
                <a:solidFill>
                  <a:schemeClr val="tx1">
                    <a:lumMod val="85000"/>
                    <a:lumOff val="15000"/>
                  </a:schemeClr>
                </a:solidFill>
                <a:latin typeface="Carlito"/>
                <a:cs typeface="Carlito"/>
              </a:rPr>
              <a:t>Regression, </a:t>
            </a:r>
            <a:r>
              <a:rPr lang="en-US" sz="2200" spc="-15" dirty="0">
                <a:solidFill>
                  <a:schemeClr val="tx1">
                    <a:lumMod val="85000"/>
                    <a:lumOff val="15000"/>
                  </a:schemeClr>
                </a:solidFill>
                <a:latin typeface="Carlito"/>
                <a:cs typeface="Carlito"/>
              </a:rPr>
              <a:t>Support </a:t>
            </a:r>
            <a:r>
              <a:rPr lang="en-US" sz="2200" spc="-50" dirty="0">
                <a:solidFill>
                  <a:schemeClr val="tx1">
                    <a:lumMod val="85000"/>
                    <a:lumOff val="15000"/>
                  </a:schemeClr>
                </a:solidFill>
                <a:latin typeface="Carlito"/>
                <a:cs typeface="Carlito"/>
              </a:rPr>
              <a:t>Vector  </a:t>
            </a:r>
            <a:r>
              <a:rPr lang="en-US" sz="2200" spc="-5" dirty="0">
                <a:solidFill>
                  <a:schemeClr val="tx1">
                    <a:lumMod val="85000"/>
                    <a:lumOff val="15000"/>
                  </a:schemeClr>
                </a:solidFill>
                <a:latin typeface="Carlito"/>
                <a:cs typeface="Carlito"/>
              </a:rPr>
              <a:t>Machine (SVM), </a:t>
            </a:r>
            <a:r>
              <a:rPr lang="en-US" sz="2200" spc="-15" dirty="0">
                <a:solidFill>
                  <a:schemeClr val="tx1">
                    <a:lumMod val="85000"/>
                    <a:lumOff val="15000"/>
                  </a:schemeClr>
                </a:solidFill>
                <a:latin typeface="Carlito"/>
                <a:cs typeface="Carlito"/>
              </a:rPr>
              <a:t>Decision </a:t>
            </a:r>
            <a:r>
              <a:rPr lang="en-US" sz="2200" spc="-80" dirty="0">
                <a:solidFill>
                  <a:schemeClr val="tx1">
                    <a:lumMod val="85000"/>
                    <a:lumOff val="15000"/>
                  </a:schemeClr>
                </a:solidFill>
                <a:latin typeface="Carlito"/>
                <a:cs typeface="Carlito"/>
              </a:rPr>
              <a:t>Tree </a:t>
            </a:r>
            <a:r>
              <a:rPr lang="en-US" sz="2200" spc="-45" dirty="0">
                <a:solidFill>
                  <a:schemeClr val="tx1">
                    <a:lumMod val="85000"/>
                    <a:lumOff val="15000"/>
                  </a:schemeClr>
                </a:solidFill>
                <a:latin typeface="Carlito"/>
                <a:cs typeface="Carlito"/>
              </a:rPr>
              <a:t>Classifier, </a:t>
            </a:r>
            <a:r>
              <a:rPr lang="en-US" sz="2200" spc="-5" dirty="0">
                <a:solidFill>
                  <a:schemeClr val="tx1">
                    <a:lumMod val="85000"/>
                    <a:lumOff val="15000"/>
                  </a:schemeClr>
                </a:solidFill>
                <a:latin typeface="Carlito"/>
                <a:cs typeface="Carlito"/>
              </a:rPr>
              <a:t>and K </a:t>
            </a:r>
            <a:r>
              <a:rPr lang="en-US" sz="2200" spc="-20" dirty="0">
                <a:solidFill>
                  <a:schemeClr val="tx1">
                    <a:lumMod val="85000"/>
                    <a:lumOff val="15000"/>
                  </a:schemeClr>
                </a:solidFill>
                <a:latin typeface="Carlito"/>
                <a:cs typeface="Carlito"/>
              </a:rPr>
              <a:t>Nearest Neighbors. </a:t>
            </a:r>
            <a:r>
              <a:rPr lang="en-US" sz="2200" spc="-5" dirty="0">
                <a:solidFill>
                  <a:schemeClr val="tx1">
                    <a:lumMod val="85000"/>
                    <a:lumOff val="15000"/>
                  </a:schemeClr>
                </a:solidFill>
                <a:latin typeface="Carlito"/>
                <a:cs typeface="Carlito"/>
              </a:rPr>
              <a:t>All </a:t>
            </a:r>
            <a:r>
              <a:rPr lang="en-US" sz="2200" spc="-20" dirty="0">
                <a:solidFill>
                  <a:schemeClr val="tx1">
                    <a:lumMod val="85000"/>
                    <a:lumOff val="15000"/>
                  </a:schemeClr>
                </a:solidFill>
                <a:latin typeface="Carlito"/>
                <a:cs typeface="Carlito"/>
              </a:rPr>
              <a:t>produced </a:t>
            </a:r>
            <a:r>
              <a:rPr lang="en-US" sz="2200" spc="-15" dirty="0">
                <a:solidFill>
                  <a:schemeClr val="tx1">
                    <a:lumMod val="85000"/>
                    <a:lumOff val="15000"/>
                  </a:schemeClr>
                </a:solidFill>
                <a:latin typeface="Carlito"/>
                <a:cs typeface="Carlito"/>
              </a:rPr>
              <a:t>similar </a:t>
            </a:r>
            <a:r>
              <a:rPr lang="en-US" sz="2200" spc="-20" dirty="0">
                <a:solidFill>
                  <a:schemeClr val="tx1">
                    <a:lumMod val="85000"/>
                    <a:lumOff val="15000"/>
                  </a:schemeClr>
                </a:solidFill>
                <a:latin typeface="Carlito"/>
                <a:cs typeface="Carlito"/>
              </a:rPr>
              <a:t>results  </a:t>
            </a:r>
            <a:r>
              <a:rPr lang="en-US" sz="2200" spc="-5" dirty="0">
                <a:solidFill>
                  <a:schemeClr val="tx1">
                    <a:lumMod val="85000"/>
                    <a:lumOff val="15000"/>
                  </a:schemeClr>
                </a:solidFill>
                <a:latin typeface="Carlito"/>
                <a:cs typeface="Carlito"/>
              </a:rPr>
              <a:t>with the </a:t>
            </a:r>
            <a:r>
              <a:rPr lang="en-US" sz="2200" spc="-25" dirty="0">
                <a:solidFill>
                  <a:schemeClr val="tx1">
                    <a:lumMod val="85000"/>
                    <a:lumOff val="15000"/>
                  </a:schemeClr>
                </a:solidFill>
                <a:latin typeface="Carlito"/>
                <a:cs typeface="Carlito"/>
              </a:rPr>
              <a:t>accuracy </a:t>
            </a:r>
            <a:r>
              <a:rPr lang="en-US" sz="2200" spc="-45" dirty="0">
                <a:solidFill>
                  <a:schemeClr val="tx1">
                    <a:lumMod val="85000"/>
                    <a:lumOff val="15000"/>
                  </a:schemeClr>
                </a:solidFill>
                <a:latin typeface="Carlito"/>
                <a:cs typeface="Carlito"/>
              </a:rPr>
              <a:t>rate </a:t>
            </a:r>
            <a:r>
              <a:rPr lang="en-US" sz="2200" dirty="0">
                <a:solidFill>
                  <a:schemeClr val="tx1">
                    <a:lumMod val="85000"/>
                    <a:lumOff val="15000"/>
                  </a:schemeClr>
                </a:solidFill>
                <a:latin typeface="Carlito"/>
                <a:cs typeface="Carlito"/>
              </a:rPr>
              <a:t>of almost </a:t>
            </a:r>
            <a:r>
              <a:rPr lang="en-US" sz="2200" spc="-5" dirty="0">
                <a:solidFill>
                  <a:schemeClr val="tx1">
                    <a:lumMod val="85000"/>
                    <a:lumOff val="15000"/>
                  </a:schemeClr>
                </a:solidFill>
                <a:latin typeface="Carlito"/>
                <a:cs typeface="Carlito"/>
              </a:rPr>
              <a:t>83.33%. All models </a:t>
            </a:r>
            <a:r>
              <a:rPr lang="en-US" sz="2200" spc="-20" dirty="0">
                <a:solidFill>
                  <a:schemeClr val="tx1">
                    <a:lumMod val="85000"/>
                    <a:lumOff val="15000"/>
                  </a:schemeClr>
                </a:solidFill>
                <a:latin typeface="Carlito"/>
                <a:cs typeface="Carlito"/>
              </a:rPr>
              <a:t>over </a:t>
            </a:r>
            <a:r>
              <a:rPr lang="en-US" sz="2200" spc="-25" dirty="0">
                <a:solidFill>
                  <a:schemeClr val="tx1">
                    <a:lumMod val="85000"/>
                    <a:lumOff val="15000"/>
                  </a:schemeClr>
                </a:solidFill>
                <a:latin typeface="Carlito"/>
                <a:cs typeface="Carlito"/>
              </a:rPr>
              <a:t>predicted </a:t>
            </a:r>
            <a:r>
              <a:rPr lang="en-US" sz="2200" spc="-20" dirty="0">
                <a:solidFill>
                  <a:schemeClr val="tx1">
                    <a:lumMod val="85000"/>
                    <a:lumOff val="15000"/>
                  </a:schemeClr>
                </a:solidFill>
                <a:latin typeface="Carlito"/>
                <a:cs typeface="Carlito"/>
              </a:rPr>
              <a:t>successful </a:t>
            </a:r>
            <a:r>
              <a:rPr lang="en-US" sz="2200" spc="-5" dirty="0">
                <a:solidFill>
                  <a:schemeClr val="tx1">
                    <a:lumMod val="85000"/>
                    <a:lumOff val="15000"/>
                  </a:schemeClr>
                </a:solidFill>
                <a:latin typeface="Carlito"/>
                <a:cs typeface="Carlito"/>
              </a:rPr>
              <a:t>landings. </a:t>
            </a:r>
            <a:r>
              <a:rPr lang="en-US" sz="2200" spc="-20" dirty="0">
                <a:solidFill>
                  <a:schemeClr val="tx1">
                    <a:lumMod val="85000"/>
                    <a:lumOff val="15000"/>
                  </a:schemeClr>
                </a:solidFill>
                <a:latin typeface="Carlito"/>
                <a:cs typeface="Carlito"/>
              </a:rPr>
              <a:t>It is clear that more </a:t>
            </a:r>
            <a:r>
              <a:rPr lang="en-US" sz="2200" spc="-35" dirty="0">
                <a:solidFill>
                  <a:schemeClr val="tx1">
                    <a:lumMod val="85000"/>
                    <a:lumOff val="15000"/>
                  </a:schemeClr>
                </a:solidFill>
                <a:latin typeface="Carlito"/>
                <a:cs typeface="Carlito"/>
              </a:rPr>
              <a:t>data </a:t>
            </a:r>
            <a:r>
              <a:rPr lang="en-US" sz="2200" spc="-5" dirty="0">
                <a:solidFill>
                  <a:schemeClr val="tx1">
                    <a:lumMod val="85000"/>
                    <a:lumOff val="15000"/>
                  </a:schemeClr>
                </a:solidFill>
                <a:latin typeface="Carlito"/>
                <a:cs typeface="Carlito"/>
              </a:rPr>
              <a:t>is </a:t>
            </a:r>
            <a:r>
              <a:rPr lang="en-US" sz="2200" spc="-15" dirty="0">
                <a:solidFill>
                  <a:schemeClr val="tx1">
                    <a:lumMod val="85000"/>
                    <a:lumOff val="15000"/>
                  </a:schemeClr>
                </a:solidFill>
                <a:latin typeface="Carlito"/>
                <a:cs typeface="Carlito"/>
              </a:rPr>
              <a:t>required </a:t>
            </a:r>
            <a:r>
              <a:rPr lang="en-US" sz="2200" spc="-35" dirty="0">
                <a:solidFill>
                  <a:schemeClr val="tx1">
                    <a:lumMod val="85000"/>
                    <a:lumOff val="15000"/>
                  </a:schemeClr>
                </a:solidFill>
                <a:latin typeface="Carlito"/>
                <a:cs typeface="Carlito"/>
              </a:rPr>
              <a:t>for a </a:t>
            </a:r>
            <a:r>
              <a:rPr lang="en-US" sz="2200" spc="-40" dirty="0">
                <a:solidFill>
                  <a:schemeClr val="tx1">
                    <a:lumMod val="85000"/>
                    <a:lumOff val="15000"/>
                  </a:schemeClr>
                </a:solidFill>
                <a:latin typeface="Carlito"/>
                <a:cs typeface="Carlito"/>
              </a:rPr>
              <a:t>better </a:t>
            </a:r>
            <a:r>
              <a:rPr lang="en-US" sz="2200" spc="-5" dirty="0">
                <a:solidFill>
                  <a:schemeClr val="tx1">
                    <a:lumMod val="85000"/>
                    <a:lumOff val="15000"/>
                  </a:schemeClr>
                </a:solidFill>
                <a:latin typeface="Carlito"/>
                <a:cs typeface="Carlito"/>
              </a:rPr>
              <a:t>model </a:t>
            </a:r>
            <a:r>
              <a:rPr lang="en-US" sz="2200" spc="-20" dirty="0">
                <a:solidFill>
                  <a:schemeClr val="tx1">
                    <a:lumMod val="85000"/>
                    <a:lumOff val="15000"/>
                  </a:schemeClr>
                </a:solidFill>
                <a:latin typeface="Carlito"/>
                <a:cs typeface="Carlito"/>
              </a:rPr>
              <a:t>determination </a:t>
            </a:r>
            <a:r>
              <a:rPr lang="en-US" sz="2200" spc="-5" dirty="0">
                <a:solidFill>
                  <a:schemeClr val="tx1">
                    <a:lumMod val="85000"/>
                    <a:lumOff val="15000"/>
                  </a:schemeClr>
                </a:solidFill>
                <a:latin typeface="Carlito"/>
                <a:cs typeface="Carlito"/>
              </a:rPr>
              <a:t>and</a:t>
            </a:r>
            <a:r>
              <a:rPr lang="en-US" sz="2200" spc="204" dirty="0">
                <a:solidFill>
                  <a:schemeClr val="tx1">
                    <a:lumMod val="85000"/>
                    <a:lumOff val="15000"/>
                  </a:schemeClr>
                </a:solidFill>
                <a:latin typeface="Carlito"/>
                <a:cs typeface="Carlito"/>
              </a:rPr>
              <a:t> </a:t>
            </a:r>
            <a:r>
              <a:rPr lang="en-US" sz="2200" spc="-50" dirty="0">
                <a:solidFill>
                  <a:schemeClr val="tx1">
                    <a:lumMod val="85000"/>
                    <a:lumOff val="15000"/>
                  </a:schemeClr>
                </a:solidFill>
                <a:latin typeface="Carlito"/>
                <a:cs typeface="Carlito"/>
              </a:rPr>
              <a:t>accuracy.</a:t>
            </a:r>
            <a:endParaRPr lang="en-US" sz="2200" dirty="0">
              <a:solidFill>
                <a:schemeClr val="tx1">
                  <a:lumMod val="85000"/>
                  <a:lumOff val="15000"/>
                </a:schemeClr>
              </a:solidFill>
              <a:latin typeface="Carlito"/>
              <a:cs typeface="Carlito"/>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6" name="Content Placeholder 4">
            <a:extLst>
              <a:ext uri="{FF2B5EF4-FFF2-40B4-BE49-F238E27FC236}">
                <a16:creationId xmlns:a16="http://schemas.microsoft.com/office/drawing/2014/main" id="{D5B5D517-E0DF-4048-9703-B4D01655573A}"/>
              </a:ext>
            </a:extLst>
          </p:cNvPr>
          <p:cNvSpPr txBox="1">
            <a:spLocks/>
          </p:cNvSpPr>
          <p:nvPr/>
        </p:nvSpPr>
        <p:spPr>
          <a:xfrm>
            <a:off x="770010" y="1825625"/>
            <a:ext cx="270721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5080">
              <a:lnSpc>
                <a:spcPct val="90100"/>
              </a:lnSpc>
              <a:spcBef>
                <a:spcPts val="340"/>
              </a:spcBef>
            </a:pPr>
            <a:r>
              <a:rPr lang="en-US" sz="2400" spc="-5" dirty="0">
                <a:solidFill>
                  <a:srgbClr val="404040"/>
                </a:solidFill>
                <a:latin typeface="Carlito"/>
                <a:cs typeface="Carlito"/>
              </a:rPr>
              <a:t>This </a:t>
            </a:r>
            <a:r>
              <a:rPr lang="en-US" sz="2400" dirty="0">
                <a:solidFill>
                  <a:srgbClr val="404040"/>
                </a:solidFill>
                <a:latin typeface="Carlito"/>
                <a:cs typeface="Carlito"/>
              </a:rPr>
              <a:t>query </a:t>
            </a:r>
            <a:r>
              <a:rPr lang="en-US" sz="2400" spc="-5" dirty="0">
                <a:solidFill>
                  <a:srgbClr val="404040"/>
                </a:solidFill>
                <a:latin typeface="Carlito"/>
                <a:cs typeface="Carlito"/>
              </a:rPr>
              <a:t>returns </a:t>
            </a:r>
            <a:r>
              <a:rPr lang="en-US" sz="2400" dirty="0">
                <a:solidFill>
                  <a:srgbClr val="404040"/>
                </a:solidFill>
                <a:latin typeface="Carlito"/>
                <a:cs typeface="Carlito"/>
              </a:rPr>
              <a:t>the </a:t>
            </a:r>
            <a:r>
              <a:rPr lang="en-US" sz="2400" spc="-20" dirty="0">
                <a:solidFill>
                  <a:srgbClr val="404040"/>
                </a:solidFill>
                <a:latin typeface="Carlito"/>
                <a:cs typeface="Carlito"/>
              </a:rPr>
              <a:t>booster </a:t>
            </a:r>
            <a:r>
              <a:rPr lang="en-US" sz="2400" spc="-25" dirty="0">
                <a:solidFill>
                  <a:srgbClr val="404040"/>
                </a:solidFill>
                <a:latin typeface="Carlito"/>
                <a:cs typeface="Carlito"/>
              </a:rPr>
              <a:t>versions </a:t>
            </a:r>
            <a:r>
              <a:rPr lang="en-US" sz="2400" spc="-5" dirty="0">
                <a:solidFill>
                  <a:srgbClr val="404040"/>
                </a:solidFill>
                <a:latin typeface="Carlito"/>
                <a:cs typeface="Carlito"/>
              </a:rPr>
              <a:t>that  carried </a:t>
            </a:r>
            <a:r>
              <a:rPr lang="en-US" sz="2400" dirty="0">
                <a:solidFill>
                  <a:srgbClr val="404040"/>
                </a:solidFill>
                <a:latin typeface="Carlito"/>
                <a:cs typeface="Carlito"/>
              </a:rPr>
              <a:t>the </a:t>
            </a:r>
            <a:r>
              <a:rPr lang="en-US" sz="2400" spc="-5" dirty="0">
                <a:solidFill>
                  <a:srgbClr val="404040"/>
                </a:solidFill>
                <a:latin typeface="Carlito"/>
                <a:cs typeface="Carlito"/>
              </a:rPr>
              <a:t>highest </a:t>
            </a:r>
            <a:r>
              <a:rPr lang="en-US" sz="2400" spc="-10" dirty="0">
                <a:solidFill>
                  <a:srgbClr val="404040"/>
                </a:solidFill>
                <a:latin typeface="Carlito"/>
                <a:cs typeface="Carlito"/>
              </a:rPr>
              <a:t>payload </a:t>
            </a:r>
            <a:r>
              <a:rPr lang="en-US" sz="2400" spc="-5" dirty="0">
                <a:solidFill>
                  <a:srgbClr val="404040"/>
                </a:solidFill>
                <a:latin typeface="Carlito"/>
                <a:cs typeface="Carlito"/>
              </a:rPr>
              <a:t>mass of </a:t>
            </a:r>
            <a:r>
              <a:rPr lang="en-US" sz="2400" dirty="0">
                <a:solidFill>
                  <a:srgbClr val="404040"/>
                </a:solidFill>
                <a:latin typeface="Carlito"/>
                <a:cs typeface="Carlito"/>
              </a:rPr>
              <a:t>15600  kg.</a:t>
            </a:r>
            <a:endParaRPr lang="en-US" sz="2400" dirty="0">
              <a:latin typeface="Carlito"/>
              <a:cs typeface="Carlito"/>
            </a:endParaRPr>
          </a:p>
          <a:p>
            <a:pPr marL="12700" marR="71120">
              <a:lnSpc>
                <a:spcPts val="2200"/>
              </a:lnSpc>
              <a:spcBef>
                <a:spcPts val="1440"/>
              </a:spcBef>
            </a:pPr>
            <a:r>
              <a:rPr lang="en-US" sz="2400" spc="-5" dirty="0">
                <a:solidFill>
                  <a:srgbClr val="404040"/>
                </a:solidFill>
                <a:latin typeface="Carlito"/>
                <a:cs typeface="Carlito"/>
              </a:rPr>
              <a:t>These </a:t>
            </a:r>
            <a:r>
              <a:rPr lang="en-US" sz="2400" spc="-20" dirty="0">
                <a:solidFill>
                  <a:srgbClr val="404040"/>
                </a:solidFill>
                <a:latin typeface="Carlito"/>
                <a:cs typeface="Carlito"/>
              </a:rPr>
              <a:t>booster </a:t>
            </a:r>
            <a:r>
              <a:rPr lang="en-US" sz="2400" spc="-25" dirty="0">
                <a:solidFill>
                  <a:srgbClr val="404040"/>
                </a:solidFill>
                <a:latin typeface="Carlito"/>
                <a:cs typeface="Carlito"/>
              </a:rPr>
              <a:t>versions </a:t>
            </a:r>
            <a:r>
              <a:rPr lang="en-US" sz="2400" spc="-20" dirty="0">
                <a:solidFill>
                  <a:srgbClr val="404040"/>
                </a:solidFill>
                <a:latin typeface="Carlito"/>
                <a:cs typeface="Carlito"/>
              </a:rPr>
              <a:t>are </a:t>
            </a:r>
            <a:r>
              <a:rPr lang="en-US" sz="2400" spc="-15" dirty="0">
                <a:solidFill>
                  <a:srgbClr val="404040"/>
                </a:solidFill>
                <a:latin typeface="Carlito"/>
                <a:cs typeface="Carlito"/>
              </a:rPr>
              <a:t>very </a:t>
            </a:r>
            <a:r>
              <a:rPr lang="en-US" sz="2400" spc="-5" dirty="0">
                <a:solidFill>
                  <a:srgbClr val="404040"/>
                </a:solidFill>
                <a:latin typeface="Carlito"/>
                <a:cs typeface="Carlito"/>
              </a:rPr>
              <a:t>similar</a:t>
            </a:r>
            <a:r>
              <a:rPr lang="en-US" sz="2400" spc="-45" dirty="0">
                <a:solidFill>
                  <a:srgbClr val="404040"/>
                </a:solidFill>
                <a:latin typeface="Carlito"/>
                <a:cs typeface="Carlito"/>
              </a:rPr>
              <a:t>.</a:t>
            </a:r>
            <a:endParaRPr lang="en-US" sz="2400" dirty="0">
              <a:latin typeface="Carlito"/>
              <a:cs typeface="Carlito"/>
            </a:endParaRPr>
          </a:p>
          <a:p>
            <a:pPr marL="12700" marR="27305">
              <a:lnSpc>
                <a:spcPts val="2210"/>
              </a:lnSpc>
              <a:spcBef>
                <a:spcPts val="1395"/>
              </a:spcBef>
            </a:pPr>
            <a:r>
              <a:rPr lang="en-US" sz="2400" spc="-5" dirty="0">
                <a:solidFill>
                  <a:srgbClr val="404040"/>
                </a:solidFill>
                <a:latin typeface="Carlito"/>
                <a:cs typeface="Carlito"/>
              </a:rPr>
              <a:t>This </a:t>
            </a:r>
            <a:r>
              <a:rPr lang="en-US" sz="2400" spc="-25" dirty="0">
                <a:solidFill>
                  <a:srgbClr val="404040"/>
                </a:solidFill>
                <a:latin typeface="Carlito"/>
                <a:cs typeface="Carlito"/>
              </a:rPr>
              <a:t>likely </a:t>
            </a:r>
            <a:r>
              <a:rPr lang="en-US" sz="2400" spc="-20" dirty="0">
                <a:solidFill>
                  <a:srgbClr val="404040"/>
                </a:solidFill>
                <a:latin typeface="Carlito"/>
                <a:cs typeface="Carlito"/>
              </a:rPr>
              <a:t>indicates </a:t>
            </a:r>
            <a:r>
              <a:rPr lang="en-US" sz="2400" spc="-10" dirty="0">
                <a:solidFill>
                  <a:srgbClr val="404040"/>
                </a:solidFill>
                <a:latin typeface="Carlito"/>
                <a:cs typeface="Carlito"/>
              </a:rPr>
              <a:t>payload </a:t>
            </a:r>
            <a:r>
              <a:rPr lang="en-US" sz="2400" spc="-5" dirty="0">
                <a:solidFill>
                  <a:srgbClr val="404040"/>
                </a:solidFill>
                <a:latin typeface="Carlito"/>
                <a:cs typeface="Carlito"/>
              </a:rPr>
              <a:t>mass </a:t>
            </a:r>
            <a:r>
              <a:rPr lang="en-US" sz="2400" spc="-25" dirty="0">
                <a:solidFill>
                  <a:srgbClr val="404040"/>
                </a:solidFill>
                <a:latin typeface="Carlito"/>
                <a:cs typeface="Carlito"/>
              </a:rPr>
              <a:t>correlates  </a:t>
            </a:r>
            <a:r>
              <a:rPr lang="en-US" sz="2400" spc="-5" dirty="0">
                <a:solidFill>
                  <a:srgbClr val="404040"/>
                </a:solidFill>
                <a:latin typeface="Carlito"/>
                <a:cs typeface="Carlito"/>
              </a:rPr>
              <a:t>with </a:t>
            </a:r>
            <a:r>
              <a:rPr lang="en-US" sz="2400" dirty="0">
                <a:solidFill>
                  <a:srgbClr val="404040"/>
                </a:solidFill>
                <a:latin typeface="Carlito"/>
                <a:cs typeface="Carlito"/>
              </a:rPr>
              <a:t>the </a:t>
            </a:r>
            <a:r>
              <a:rPr lang="en-US" sz="2400" spc="-20" dirty="0">
                <a:solidFill>
                  <a:srgbClr val="404040"/>
                </a:solidFill>
                <a:latin typeface="Carlito"/>
                <a:cs typeface="Carlito"/>
              </a:rPr>
              <a:t>booster </a:t>
            </a:r>
            <a:r>
              <a:rPr lang="en-US" sz="2400" spc="-25" dirty="0">
                <a:solidFill>
                  <a:srgbClr val="404040"/>
                </a:solidFill>
                <a:latin typeface="Carlito"/>
                <a:cs typeface="Carlito"/>
              </a:rPr>
              <a:t>version </a:t>
            </a:r>
            <a:r>
              <a:rPr lang="en-US" sz="2400" spc="-5" dirty="0">
                <a:solidFill>
                  <a:srgbClr val="404040"/>
                </a:solidFill>
                <a:latin typeface="Carlito"/>
                <a:cs typeface="Carlito"/>
              </a:rPr>
              <a:t>that is</a:t>
            </a:r>
            <a:r>
              <a:rPr lang="en-US" sz="2400" spc="15" dirty="0">
                <a:solidFill>
                  <a:srgbClr val="404040"/>
                </a:solidFill>
                <a:latin typeface="Carlito"/>
                <a:cs typeface="Carlito"/>
              </a:rPr>
              <a:t> </a:t>
            </a:r>
            <a:r>
              <a:rPr lang="en-US" sz="2400" spc="-5" dirty="0">
                <a:solidFill>
                  <a:srgbClr val="404040"/>
                </a:solidFill>
                <a:latin typeface="Carlito"/>
                <a:cs typeface="Carlito"/>
              </a:rPr>
              <a:t>used.</a:t>
            </a:r>
            <a:endParaRPr lang="en-US" sz="2400" dirty="0">
              <a:latin typeface="Carlito"/>
              <a:cs typeface="Carlito"/>
            </a:endParaRPr>
          </a:p>
        </p:txBody>
      </p:sp>
      <p:sp>
        <p:nvSpPr>
          <p:cNvPr id="7" name="Content Placeholder 4">
            <a:extLst>
              <a:ext uri="{FF2B5EF4-FFF2-40B4-BE49-F238E27FC236}">
                <a16:creationId xmlns:a16="http://schemas.microsoft.com/office/drawing/2014/main" id="{5A6EFF3E-640C-8C42-B51F-3E5F872A77A0}"/>
              </a:ext>
            </a:extLst>
          </p:cNvPr>
          <p:cNvSpPr txBox="1">
            <a:spLocks/>
          </p:cNvSpPr>
          <p:nvPr/>
        </p:nvSpPr>
        <p:spPr>
          <a:xfrm>
            <a:off x="3865944" y="1790901"/>
            <a:ext cx="4848828"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endParaRPr lang="en-US" sz="2400" dirty="0">
              <a:solidFill>
                <a:srgbClr val="FF0000"/>
              </a:solidFill>
              <a:latin typeface="Abadi" panose="020B0604020104020204" pitchFamily="34" charset="0"/>
            </a:endParaRPr>
          </a:p>
          <a:p>
            <a:pPr marL="0" indent="0">
              <a:lnSpc>
                <a:spcPct val="100000"/>
              </a:lnSpc>
              <a:spcBef>
                <a:spcPts val="1400"/>
              </a:spcBef>
              <a:buNone/>
            </a:pPr>
            <a:r>
              <a:rPr lang="en-US" sz="2400" b="1" dirty="0">
                <a:solidFill>
                  <a:srgbClr val="00B050"/>
                </a:solidFill>
              </a:rPr>
              <a:t>SELECT</a:t>
            </a:r>
            <a:r>
              <a:rPr lang="en-US" sz="2400" dirty="0"/>
              <a:t> </a:t>
            </a:r>
            <a:r>
              <a:rPr lang="en-US" sz="2400" dirty="0" err="1"/>
              <a:t>booster_version</a:t>
            </a:r>
            <a:r>
              <a:rPr lang="en-US" sz="2400" dirty="0"/>
              <a:t>,(</a:t>
            </a:r>
            <a:r>
              <a:rPr lang="en-US" sz="2400" b="1" dirty="0">
                <a:solidFill>
                  <a:srgbClr val="00B050"/>
                </a:solidFill>
              </a:rPr>
              <a:t>SELECT</a:t>
            </a:r>
            <a:r>
              <a:rPr lang="en-US" sz="2400" dirty="0">
                <a:solidFill>
                  <a:srgbClr val="00B050"/>
                </a:solidFill>
              </a:rPr>
              <a:t> </a:t>
            </a:r>
            <a:r>
              <a:rPr lang="en-US" sz="2400" b="1" dirty="0">
                <a:solidFill>
                  <a:srgbClr val="00B050"/>
                </a:solidFill>
              </a:rPr>
              <a:t>MAX</a:t>
            </a:r>
            <a:r>
              <a:rPr lang="en-US" sz="2400" dirty="0"/>
              <a:t>(</a:t>
            </a:r>
            <a:r>
              <a:rPr lang="en-US" sz="2400" dirty="0" err="1"/>
              <a:t>payload_mass__kg</a:t>
            </a:r>
            <a:r>
              <a:rPr lang="en-US" sz="2400" dirty="0"/>
              <a:t>_) </a:t>
            </a:r>
            <a:r>
              <a:rPr lang="en-US" sz="2400" b="1" dirty="0">
                <a:solidFill>
                  <a:srgbClr val="00B050"/>
                </a:solidFill>
              </a:rPr>
              <a:t>FROM</a:t>
            </a:r>
            <a:r>
              <a:rPr lang="en-US" sz="2400" dirty="0"/>
              <a:t> SPACEXDATASET) </a:t>
            </a:r>
            <a:r>
              <a:rPr lang="en-US" sz="2400" b="1" dirty="0">
                <a:solidFill>
                  <a:srgbClr val="00B050"/>
                </a:solidFill>
              </a:rPr>
              <a:t>AS</a:t>
            </a:r>
            <a:r>
              <a:rPr lang="en-US" sz="2400" dirty="0"/>
              <a:t> </a:t>
            </a:r>
            <a:r>
              <a:rPr lang="en-US" sz="2400" dirty="0" err="1"/>
              <a:t>MAX_Booster</a:t>
            </a:r>
            <a:r>
              <a:rPr lang="en-US" sz="2400" dirty="0"/>
              <a:t> </a:t>
            </a:r>
            <a:r>
              <a:rPr lang="en-US" sz="2400" b="1" dirty="0">
                <a:solidFill>
                  <a:srgbClr val="00B050"/>
                </a:solidFill>
              </a:rPr>
              <a:t>FROM</a:t>
            </a:r>
            <a:r>
              <a:rPr lang="en-US" sz="2400" dirty="0"/>
              <a:t> SPACEXDATASET ;</a:t>
            </a:r>
            <a:endParaRPr lang="en-US" sz="2200" dirty="0">
              <a:solidFill>
                <a:srgbClr val="FF0000"/>
              </a:solidFill>
              <a:latin typeface="Abadi" panose="020B0604020104020204" pitchFamily="34" charset="0"/>
            </a:endParaRPr>
          </a:p>
        </p:txBody>
      </p:sp>
      <p:pic>
        <p:nvPicPr>
          <p:cNvPr id="9" name="Picture 8">
            <a:extLst>
              <a:ext uri="{FF2B5EF4-FFF2-40B4-BE49-F238E27FC236}">
                <a16:creationId xmlns:a16="http://schemas.microsoft.com/office/drawing/2014/main" id="{B996AF91-F26D-084C-8E5C-FAC3F27A4E39}"/>
              </a:ext>
            </a:extLst>
          </p:cNvPr>
          <p:cNvPicPr>
            <a:picLocks noChangeAspect="1"/>
          </p:cNvPicPr>
          <p:nvPr/>
        </p:nvPicPr>
        <p:blipFill>
          <a:blip r:embed="rId3"/>
          <a:stretch>
            <a:fillRect/>
          </a:stretch>
        </p:blipFill>
        <p:spPr>
          <a:xfrm>
            <a:off x="9248393" y="1456802"/>
            <a:ext cx="2037217" cy="435133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7" name="Content Placeholder 4">
            <a:extLst>
              <a:ext uri="{FF2B5EF4-FFF2-40B4-BE49-F238E27FC236}">
                <a16:creationId xmlns:a16="http://schemas.microsoft.com/office/drawing/2014/main" id="{A1380A43-48DB-A340-B4AE-8A34AEA02697}"/>
              </a:ext>
            </a:extLst>
          </p:cNvPr>
          <p:cNvSpPr txBox="1">
            <a:spLocks/>
          </p:cNvSpPr>
          <p:nvPr/>
        </p:nvSpPr>
        <p:spPr>
          <a:xfrm>
            <a:off x="770009" y="1790901"/>
            <a:ext cx="10687963"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endParaRPr lang="en-US" sz="2400" dirty="0">
              <a:solidFill>
                <a:srgbClr val="FF0000"/>
              </a:solidFill>
              <a:latin typeface="Abadi" panose="020B0604020104020204" pitchFamily="34" charset="0"/>
            </a:endParaRPr>
          </a:p>
          <a:p>
            <a:pPr marL="0" indent="0">
              <a:lnSpc>
                <a:spcPct val="100000"/>
              </a:lnSpc>
              <a:spcBef>
                <a:spcPts val="1400"/>
              </a:spcBef>
              <a:buNone/>
            </a:pPr>
            <a:r>
              <a:rPr lang="en-US" sz="2400" b="1" dirty="0">
                <a:solidFill>
                  <a:srgbClr val="00B050"/>
                </a:solidFill>
              </a:rPr>
              <a:t>SELECT</a:t>
            </a:r>
            <a:r>
              <a:rPr lang="en-US" sz="2400" b="1" dirty="0"/>
              <a:t> </a:t>
            </a:r>
            <a:r>
              <a:rPr lang="en-US" sz="2400" dirty="0"/>
              <a:t>Date, </a:t>
            </a:r>
            <a:r>
              <a:rPr lang="en-US" sz="2400" dirty="0" err="1"/>
              <a:t>booster_version</a:t>
            </a:r>
            <a:r>
              <a:rPr lang="en-US" sz="2400" dirty="0"/>
              <a:t>, </a:t>
            </a:r>
            <a:r>
              <a:rPr lang="en-US" sz="2400" dirty="0" err="1"/>
              <a:t>launch_site,landing__outcome</a:t>
            </a:r>
            <a:r>
              <a:rPr lang="en-US" sz="2400" dirty="0"/>
              <a:t>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a:t>
            </a:r>
            <a:r>
              <a:rPr lang="en-US" sz="2400" dirty="0" err="1"/>
              <a:t>landing__outcome</a:t>
            </a:r>
            <a:r>
              <a:rPr lang="en-US" sz="2400" dirty="0"/>
              <a:t> </a:t>
            </a:r>
            <a:r>
              <a:rPr lang="en-US" sz="2400" b="1" dirty="0"/>
              <a:t>=</a:t>
            </a:r>
            <a:r>
              <a:rPr lang="en-US" sz="2400" dirty="0"/>
              <a:t> </a:t>
            </a:r>
            <a:r>
              <a:rPr lang="en-US" sz="2400" dirty="0">
                <a:solidFill>
                  <a:srgbClr val="FF0000"/>
                </a:solidFill>
              </a:rPr>
              <a:t>'Failure (drone ship</a:t>
            </a:r>
            <a:r>
              <a:rPr lang="en-US" sz="2400" dirty="0"/>
              <a:t>)’ </a:t>
            </a:r>
            <a:r>
              <a:rPr lang="en-US" sz="2400" b="1" dirty="0">
                <a:solidFill>
                  <a:srgbClr val="00B050"/>
                </a:solidFill>
              </a:rPr>
              <a:t>AND</a:t>
            </a:r>
            <a:r>
              <a:rPr lang="en-US" sz="2400" dirty="0">
                <a:solidFill>
                  <a:srgbClr val="00B050"/>
                </a:solidFill>
              </a:rPr>
              <a:t> </a:t>
            </a:r>
            <a:r>
              <a:rPr lang="en-US" sz="2400" b="1" dirty="0">
                <a:solidFill>
                  <a:srgbClr val="00B050"/>
                </a:solidFill>
              </a:rPr>
              <a:t>YEAR</a:t>
            </a:r>
            <a:r>
              <a:rPr lang="en-US" sz="2400" dirty="0"/>
              <a:t>(Date) </a:t>
            </a:r>
            <a:r>
              <a:rPr lang="en-US" sz="2400" b="1" dirty="0">
                <a:solidFill>
                  <a:srgbClr val="7030A0"/>
                </a:solidFill>
              </a:rPr>
              <a:t>=</a:t>
            </a:r>
            <a:r>
              <a:rPr lang="en-US" sz="2400" dirty="0"/>
              <a:t> </a:t>
            </a:r>
            <a:r>
              <a:rPr lang="en-US" sz="2400" dirty="0">
                <a:solidFill>
                  <a:srgbClr val="00B050"/>
                </a:solidFill>
              </a:rPr>
              <a:t>2015</a:t>
            </a:r>
            <a:r>
              <a:rPr lang="en-US" sz="2400" dirty="0"/>
              <a:t>;</a:t>
            </a:r>
            <a:endParaRPr lang="en-US" sz="2200" dirty="0">
              <a:solidFill>
                <a:srgbClr val="FF0000"/>
              </a:solidFill>
              <a:latin typeface="Abadi" panose="020B0604020104020204" pitchFamily="34" charset="0"/>
            </a:endParaRPr>
          </a:p>
        </p:txBody>
      </p:sp>
      <p:pic>
        <p:nvPicPr>
          <p:cNvPr id="11" name="Picture 10">
            <a:extLst>
              <a:ext uri="{FF2B5EF4-FFF2-40B4-BE49-F238E27FC236}">
                <a16:creationId xmlns:a16="http://schemas.microsoft.com/office/drawing/2014/main" id="{FE3B4B45-A383-D44E-B890-9B9C2AE891BC}"/>
              </a:ext>
            </a:extLst>
          </p:cNvPr>
          <p:cNvPicPr>
            <a:picLocks noChangeAspect="1"/>
          </p:cNvPicPr>
          <p:nvPr/>
        </p:nvPicPr>
        <p:blipFill>
          <a:blip r:embed="rId3"/>
          <a:stretch>
            <a:fillRect/>
          </a:stretch>
        </p:blipFill>
        <p:spPr>
          <a:xfrm>
            <a:off x="876300" y="3875254"/>
            <a:ext cx="5219700" cy="10160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C0D3C1F7-BB5F-754F-88C0-E2D5A9012C4C}"/>
              </a:ext>
            </a:extLst>
          </p:cNvPr>
          <p:cNvPicPr>
            <a:picLocks noChangeAspect="1"/>
          </p:cNvPicPr>
          <p:nvPr/>
        </p:nvPicPr>
        <p:blipFill>
          <a:blip r:embed="rId3"/>
          <a:stretch>
            <a:fillRect/>
          </a:stretch>
        </p:blipFill>
        <p:spPr>
          <a:xfrm>
            <a:off x="8851151" y="1790901"/>
            <a:ext cx="2570839" cy="3898266"/>
          </a:xfrm>
          <a:prstGeom prst="rect">
            <a:avLst/>
          </a:prstGeom>
        </p:spPr>
      </p:pic>
      <p:sp>
        <p:nvSpPr>
          <p:cNvPr id="7" name="Content Placeholder 4">
            <a:extLst>
              <a:ext uri="{FF2B5EF4-FFF2-40B4-BE49-F238E27FC236}">
                <a16:creationId xmlns:a16="http://schemas.microsoft.com/office/drawing/2014/main" id="{43640A9F-8BAB-0543-B445-0AFFD4491AF0}"/>
              </a:ext>
            </a:extLst>
          </p:cNvPr>
          <p:cNvSpPr txBox="1">
            <a:spLocks/>
          </p:cNvSpPr>
          <p:nvPr/>
        </p:nvSpPr>
        <p:spPr>
          <a:xfrm>
            <a:off x="770009" y="1790901"/>
            <a:ext cx="7633211" cy="21676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rgbClr val="7030A0"/>
                </a:solidFill>
              </a:rPr>
              <a:t>% %</a:t>
            </a:r>
            <a:r>
              <a:rPr lang="en-US" sz="2400" b="1" dirty="0" err="1">
                <a:solidFill>
                  <a:srgbClr val="00B050"/>
                </a:solidFill>
              </a:rPr>
              <a:t>sql</a:t>
            </a:r>
            <a:endParaRPr lang="en-US" sz="2400" dirty="0">
              <a:solidFill>
                <a:srgbClr val="FF0000"/>
              </a:solidFill>
              <a:latin typeface="Abadi" panose="020B0604020104020204" pitchFamily="34" charset="0"/>
            </a:endParaRPr>
          </a:p>
          <a:p>
            <a:pPr marL="0" indent="0">
              <a:lnSpc>
                <a:spcPct val="100000"/>
              </a:lnSpc>
              <a:spcBef>
                <a:spcPts val="1400"/>
              </a:spcBef>
              <a:buNone/>
            </a:pPr>
            <a:r>
              <a:rPr lang="en-US" sz="2400" b="1" dirty="0">
                <a:solidFill>
                  <a:srgbClr val="00B050"/>
                </a:solidFill>
              </a:rPr>
              <a:t>SELECT</a:t>
            </a:r>
            <a:r>
              <a:rPr lang="en-US" sz="2400" dirty="0"/>
              <a:t> </a:t>
            </a:r>
            <a:r>
              <a:rPr lang="en-US" sz="2400" dirty="0" err="1"/>
              <a:t>landing__outcome</a:t>
            </a:r>
            <a:r>
              <a:rPr lang="en-US" sz="2400" dirty="0"/>
              <a:t> </a:t>
            </a:r>
            <a:r>
              <a:rPr lang="en-US" sz="2400" b="1" dirty="0">
                <a:solidFill>
                  <a:srgbClr val="00B050"/>
                </a:solidFill>
              </a:rPr>
              <a:t>FROM</a:t>
            </a:r>
            <a:r>
              <a:rPr lang="en-US" sz="2400" dirty="0"/>
              <a:t> SPACEXDATASET </a:t>
            </a:r>
            <a:r>
              <a:rPr lang="en-US" sz="2400" b="1" dirty="0">
                <a:solidFill>
                  <a:srgbClr val="00B050"/>
                </a:solidFill>
              </a:rPr>
              <a:t>WHERE</a:t>
            </a:r>
            <a:r>
              <a:rPr lang="en-US" sz="2400" dirty="0"/>
              <a:t> Date </a:t>
            </a:r>
            <a:r>
              <a:rPr lang="en-US" sz="2400" b="1" dirty="0"/>
              <a:t>&gt;</a:t>
            </a:r>
            <a:r>
              <a:rPr lang="en-US" sz="2400" dirty="0"/>
              <a:t> </a:t>
            </a:r>
            <a:r>
              <a:rPr lang="en-US" sz="2400" dirty="0">
                <a:solidFill>
                  <a:srgbClr val="FF0000"/>
                </a:solidFill>
              </a:rPr>
              <a:t>'2010-06-04'</a:t>
            </a:r>
            <a:r>
              <a:rPr lang="en-US" sz="2400" dirty="0"/>
              <a:t> </a:t>
            </a:r>
            <a:r>
              <a:rPr lang="en-US" sz="2400" b="1" dirty="0">
                <a:solidFill>
                  <a:srgbClr val="00B050"/>
                </a:solidFill>
              </a:rPr>
              <a:t>AND</a:t>
            </a:r>
            <a:r>
              <a:rPr lang="en-US" sz="2400" dirty="0"/>
              <a:t> Date </a:t>
            </a:r>
            <a:r>
              <a:rPr lang="en-US" sz="2400" b="1" dirty="0"/>
              <a:t>&lt;</a:t>
            </a:r>
            <a:r>
              <a:rPr lang="en-US" sz="2400" dirty="0"/>
              <a:t> </a:t>
            </a:r>
            <a:r>
              <a:rPr lang="en-US" sz="2400" dirty="0">
                <a:solidFill>
                  <a:srgbClr val="FF0000"/>
                </a:solidFill>
              </a:rPr>
              <a:t>'2017-03-20'</a:t>
            </a:r>
            <a:r>
              <a:rPr lang="en-US" sz="2400" dirty="0"/>
              <a:t> </a:t>
            </a:r>
            <a:r>
              <a:rPr lang="en-US" sz="2400" b="1" dirty="0">
                <a:solidFill>
                  <a:srgbClr val="00B050"/>
                </a:solidFill>
              </a:rPr>
              <a:t>GROUP</a:t>
            </a:r>
            <a:r>
              <a:rPr lang="en-US" sz="2400" dirty="0">
                <a:solidFill>
                  <a:srgbClr val="00B050"/>
                </a:solidFill>
              </a:rPr>
              <a:t> </a:t>
            </a:r>
            <a:r>
              <a:rPr lang="en-US" sz="2400" b="1" dirty="0">
                <a:solidFill>
                  <a:srgbClr val="00B050"/>
                </a:solidFill>
              </a:rPr>
              <a:t>BY</a:t>
            </a:r>
            <a:r>
              <a:rPr lang="en-US" sz="2400" dirty="0">
                <a:solidFill>
                  <a:srgbClr val="00B050"/>
                </a:solidFill>
              </a:rPr>
              <a:t> </a:t>
            </a:r>
            <a:r>
              <a:rPr lang="en-US" sz="2400" dirty="0" err="1"/>
              <a:t>landing__outcome</a:t>
            </a:r>
            <a:r>
              <a:rPr lang="en-US" sz="2400" dirty="0"/>
              <a:t> </a:t>
            </a:r>
            <a:r>
              <a:rPr lang="en-US" sz="2400" b="1" dirty="0">
                <a:solidFill>
                  <a:srgbClr val="00B050"/>
                </a:solidFill>
              </a:rPr>
              <a:t>ORDER</a:t>
            </a:r>
            <a:r>
              <a:rPr lang="en-US" sz="2400" dirty="0">
                <a:solidFill>
                  <a:srgbClr val="00B050"/>
                </a:solidFill>
              </a:rPr>
              <a:t> </a:t>
            </a:r>
            <a:r>
              <a:rPr lang="en-US" sz="2400" b="1" dirty="0">
                <a:solidFill>
                  <a:srgbClr val="00B050"/>
                </a:solidFill>
              </a:rPr>
              <a:t>BY</a:t>
            </a:r>
            <a:r>
              <a:rPr lang="en-US" sz="2400" dirty="0">
                <a:solidFill>
                  <a:srgbClr val="00B050"/>
                </a:solidFill>
              </a:rPr>
              <a:t> </a:t>
            </a:r>
            <a:r>
              <a:rPr lang="en-US" sz="2400" b="1" dirty="0">
                <a:solidFill>
                  <a:srgbClr val="00B050"/>
                </a:solidFill>
              </a:rPr>
              <a:t>COUNT</a:t>
            </a:r>
            <a:r>
              <a:rPr lang="en-US" sz="2400" dirty="0"/>
              <a:t>(</a:t>
            </a:r>
            <a:r>
              <a:rPr lang="en-US" sz="2400" dirty="0" err="1"/>
              <a:t>landing__outcome</a:t>
            </a:r>
            <a:r>
              <a:rPr lang="en-US" sz="2400" dirty="0"/>
              <a:t>) </a:t>
            </a:r>
            <a:r>
              <a:rPr lang="en-US" sz="2400" b="1" dirty="0">
                <a:solidFill>
                  <a:srgbClr val="00B050"/>
                </a:solidFill>
              </a:rPr>
              <a:t>DESC</a:t>
            </a:r>
            <a:r>
              <a:rPr lang="en-US" sz="2400" dirty="0"/>
              <a:t>;</a:t>
            </a:r>
            <a:endParaRPr lang="en-US" sz="2400" dirty="0">
              <a:latin typeface="Abadi" panose="020B0604020104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sp>
        <p:nvSpPr>
          <p:cNvPr id="6" name="object 3">
            <a:extLst>
              <a:ext uri="{FF2B5EF4-FFF2-40B4-BE49-F238E27FC236}">
                <a16:creationId xmlns:a16="http://schemas.microsoft.com/office/drawing/2014/main" id="{129756B5-05A0-D746-B51E-E40C233650FF}"/>
              </a:ext>
            </a:extLst>
          </p:cNvPr>
          <p:cNvSpPr txBox="1"/>
          <p:nvPr/>
        </p:nvSpPr>
        <p:spPr>
          <a:xfrm>
            <a:off x="971281" y="5306910"/>
            <a:ext cx="10314330" cy="919482"/>
          </a:xfrm>
          <a:prstGeom prst="rect">
            <a:avLst/>
          </a:prstGeom>
        </p:spPr>
        <p:txBody>
          <a:bodyPr vert="horz" wrap="square" lIns="0" tIns="34290" rIns="0" bIns="0" rtlCol="0">
            <a:spAutoFit/>
          </a:bodyPr>
          <a:lstStyle/>
          <a:p>
            <a:pPr marL="12700" marR="5080">
              <a:lnSpc>
                <a:spcPts val="2290"/>
              </a:lnSpc>
              <a:spcBef>
                <a:spcPts val="270"/>
              </a:spcBef>
            </a:pPr>
            <a:r>
              <a:rPr sz="2200" spc="-5" dirty="0">
                <a:solidFill>
                  <a:srgbClr val="404040"/>
                </a:solidFill>
                <a:latin typeface=""/>
                <a:cs typeface="Carlito"/>
              </a:rPr>
              <a:t>The left </a:t>
            </a:r>
            <a:r>
              <a:rPr sz="2200" dirty="0">
                <a:solidFill>
                  <a:srgbClr val="404040"/>
                </a:solidFill>
                <a:latin typeface=""/>
                <a:cs typeface="Carlito"/>
              </a:rPr>
              <a:t>map </a:t>
            </a:r>
            <a:r>
              <a:rPr sz="2200" spc="-15" dirty="0">
                <a:solidFill>
                  <a:srgbClr val="404040"/>
                </a:solidFill>
                <a:latin typeface=""/>
                <a:cs typeface="Carlito"/>
              </a:rPr>
              <a:t>shows </a:t>
            </a:r>
            <a:r>
              <a:rPr sz="2200" dirty="0">
                <a:solidFill>
                  <a:srgbClr val="404040"/>
                </a:solidFill>
                <a:latin typeface=""/>
                <a:cs typeface="Carlito"/>
              </a:rPr>
              <a:t>all launch </a:t>
            </a:r>
            <a:r>
              <a:rPr sz="2200" spc="-20" dirty="0">
                <a:solidFill>
                  <a:srgbClr val="404040"/>
                </a:solidFill>
                <a:latin typeface=""/>
                <a:cs typeface="Carlito"/>
              </a:rPr>
              <a:t>sites </a:t>
            </a:r>
            <a:r>
              <a:rPr sz="2200" spc="-25" dirty="0">
                <a:solidFill>
                  <a:srgbClr val="404040"/>
                </a:solidFill>
                <a:latin typeface=""/>
                <a:cs typeface="Carlito"/>
              </a:rPr>
              <a:t>relative </a:t>
            </a:r>
            <a:r>
              <a:rPr sz="2200" spc="-5" dirty="0">
                <a:solidFill>
                  <a:srgbClr val="404040"/>
                </a:solidFill>
                <a:latin typeface=""/>
                <a:cs typeface="Carlito"/>
              </a:rPr>
              <a:t>US </a:t>
            </a:r>
            <a:r>
              <a:rPr sz="2200" dirty="0">
                <a:solidFill>
                  <a:srgbClr val="404040"/>
                </a:solidFill>
                <a:latin typeface=""/>
                <a:cs typeface="Carlito"/>
              </a:rPr>
              <a:t>map. </a:t>
            </a:r>
            <a:r>
              <a:rPr sz="2200" spc="-5" dirty="0">
                <a:solidFill>
                  <a:srgbClr val="404040"/>
                </a:solidFill>
                <a:latin typeface=""/>
                <a:cs typeface="Carlito"/>
              </a:rPr>
              <a:t>The right </a:t>
            </a:r>
            <a:r>
              <a:rPr sz="2200" dirty="0">
                <a:solidFill>
                  <a:srgbClr val="404040"/>
                </a:solidFill>
                <a:latin typeface=""/>
                <a:cs typeface="Carlito"/>
              </a:rPr>
              <a:t>map </a:t>
            </a:r>
            <a:r>
              <a:rPr sz="2200" spc="-15" dirty="0">
                <a:solidFill>
                  <a:srgbClr val="404040"/>
                </a:solidFill>
                <a:latin typeface=""/>
                <a:cs typeface="Carlito"/>
              </a:rPr>
              <a:t>shows </a:t>
            </a:r>
            <a:r>
              <a:rPr sz="2200" dirty="0">
                <a:solidFill>
                  <a:srgbClr val="404040"/>
                </a:solidFill>
                <a:latin typeface=""/>
                <a:cs typeface="Carlito"/>
              </a:rPr>
              <a:t>the </a:t>
            </a:r>
            <a:r>
              <a:rPr sz="2200" spc="-20" dirty="0">
                <a:solidFill>
                  <a:srgbClr val="404040"/>
                </a:solidFill>
                <a:latin typeface=""/>
                <a:cs typeface="Carlito"/>
              </a:rPr>
              <a:t>two </a:t>
            </a:r>
            <a:r>
              <a:rPr sz="2200" spc="-5" dirty="0">
                <a:solidFill>
                  <a:srgbClr val="404040"/>
                </a:solidFill>
                <a:latin typeface=""/>
                <a:cs typeface="Carlito"/>
              </a:rPr>
              <a:t>Florida </a:t>
            </a:r>
            <a:r>
              <a:rPr sz="2200" dirty="0">
                <a:solidFill>
                  <a:srgbClr val="404040"/>
                </a:solidFill>
                <a:latin typeface=""/>
                <a:cs typeface="Carlito"/>
              </a:rPr>
              <a:t>launch  </a:t>
            </a:r>
            <a:r>
              <a:rPr sz="2200" spc="-20" dirty="0">
                <a:solidFill>
                  <a:srgbClr val="404040"/>
                </a:solidFill>
                <a:latin typeface=""/>
                <a:cs typeface="Carlito"/>
              </a:rPr>
              <a:t>sites </a:t>
            </a:r>
            <a:r>
              <a:rPr sz="2200" spc="-5" dirty="0">
                <a:solidFill>
                  <a:srgbClr val="404040"/>
                </a:solidFill>
                <a:latin typeface=""/>
                <a:cs typeface="Carlito"/>
              </a:rPr>
              <a:t>since they </a:t>
            </a:r>
            <a:r>
              <a:rPr sz="2200" spc="-20" dirty="0">
                <a:solidFill>
                  <a:srgbClr val="404040"/>
                </a:solidFill>
                <a:latin typeface=""/>
                <a:cs typeface="Carlito"/>
              </a:rPr>
              <a:t>are </a:t>
            </a:r>
            <a:r>
              <a:rPr sz="2200" spc="-15" dirty="0">
                <a:solidFill>
                  <a:srgbClr val="404040"/>
                </a:solidFill>
                <a:latin typeface=""/>
                <a:cs typeface="Carlito"/>
              </a:rPr>
              <a:t>very </a:t>
            </a:r>
            <a:r>
              <a:rPr sz="2200" dirty="0">
                <a:solidFill>
                  <a:srgbClr val="404040"/>
                </a:solidFill>
                <a:latin typeface=""/>
                <a:cs typeface="Carlito"/>
              </a:rPr>
              <a:t>close </a:t>
            </a:r>
            <a:r>
              <a:rPr sz="2200" spc="-20" dirty="0">
                <a:solidFill>
                  <a:srgbClr val="404040"/>
                </a:solidFill>
                <a:latin typeface=""/>
                <a:cs typeface="Carlito"/>
              </a:rPr>
              <a:t>to </a:t>
            </a:r>
            <a:r>
              <a:rPr sz="2200" dirty="0">
                <a:solidFill>
                  <a:srgbClr val="404040"/>
                </a:solidFill>
                <a:latin typeface=""/>
                <a:cs typeface="Carlito"/>
              </a:rPr>
              <a:t>each </a:t>
            </a:r>
            <a:r>
              <a:rPr sz="2200" spc="-65" dirty="0">
                <a:solidFill>
                  <a:srgbClr val="404040"/>
                </a:solidFill>
                <a:latin typeface=""/>
                <a:cs typeface="Carlito"/>
              </a:rPr>
              <a:t>other. </a:t>
            </a:r>
            <a:r>
              <a:rPr sz="2200" dirty="0">
                <a:solidFill>
                  <a:srgbClr val="404040"/>
                </a:solidFill>
                <a:latin typeface=""/>
                <a:cs typeface="Carlito"/>
              </a:rPr>
              <a:t>All launch </a:t>
            </a:r>
            <a:r>
              <a:rPr sz="2200" spc="-20" dirty="0">
                <a:solidFill>
                  <a:srgbClr val="404040"/>
                </a:solidFill>
                <a:latin typeface=""/>
                <a:cs typeface="Carlito"/>
              </a:rPr>
              <a:t>sites are </a:t>
            </a:r>
            <a:r>
              <a:rPr sz="2200" spc="-5" dirty="0">
                <a:solidFill>
                  <a:srgbClr val="404040"/>
                </a:solidFill>
                <a:latin typeface=""/>
                <a:cs typeface="Carlito"/>
              </a:rPr>
              <a:t>near </a:t>
            </a:r>
            <a:r>
              <a:rPr sz="2200" dirty="0">
                <a:solidFill>
                  <a:srgbClr val="404040"/>
                </a:solidFill>
                <a:latin typeface=""/>
                <a:cs typeface="Carlito"/>
              </a:rPr>
              <a:t>the</a:t>
            </a:r>
            <a:r>
              <a:rPr sz="2200" spc="125" dirty="0">
                <a:solidFill>
                  <a:srgbClr val="404040"/>
                </a:solidFill>
                <a:latin typeface=""/>
                <a:cs typeface="Carlito"/>
              </a:rPr>
              <a:t> </a:t>
            </a:r>
            <a:r>
              <a:rPr sz="2200" spc="-5" dirty="0">
                <a:solidFill>
                  <a:srgbClr val="404040"/>
                </a:solidFill>
                <a:latin typeface=""/>
                <a:cs typeface="Carlito"/>
              </a:rPr>
              <a:t>ocean.</a:t>
            </a:r>
            <a:endParaRPr sz="2200" dirty="0">
              <a:latin typeface=""/>
              <a:cs typeface="Carlito"/>
            </a:endParaRPr>
          </a:p>
        </p:txBody>
      </p:sp>
      <p:sp>
        <p:nvSpPr>
          <p:cNvPr id="7" name="object 4">
            <a:extLst>
              <a:ext uri="{FF2B5EF4-FFF2-40B4-BE49-F238E27FC236}">
                <a16:creationId xmlns:a16="http://schemas.microsoft.com/office/drawing/2014/main" id="{80E108B6-055B-B140-9CF3-3595359453E4}"/>
              </a:ext>
            </a:extLst>
          </p:cNvPr>
          <p:cNvSpPr/>
          <p:nvPr/>
        </p:nvSpPr>
        <p:spPr>
          <a:xfrm>
            <a:off x="956310" y="1504325"/>
            <a:ext cx="10279380" cy="361492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 Coded Launch Markers</a:t>
            </a:r>
          </a:p>
        </p:txBody>
      </p:sp>
      <p:sp>
        <p:nvSpPr>
          <p:cNvPr id="6" name="object 3">
            <a:extLst>
              <a:ext uri="{FF2B5EF4-FFF2-40B4-BE49-F238E27FC236}">
                <a16:creationId xmlns:a16="http://schemas.microsoft.com/office/drawing/2014/main" id="{80A05205-6991-0C4D-A416-A2FF682EE4A0}"/>
              </a:ext>
            </a:extLst>
          </p:cNvPr>
          <p:cNvSpPr txBox="1"/>
          <p:nvPr/>
        </p:nvSpPr>
        <p:spPr>
          <a:xfrm>
            <a:off x="6632293" y="1466529"/>
            <a:ext cx="4456679" cy="1487587"/>
          </a:xfrm>
          <a:prstGeom prst="rect">
            <a:avLst/>
          </a:prstGeom>
        </p:spPr>
        <p:txBody>
          <a:bodyPr vert="horz" wrap="square" lIns="0" tIns="12700" rIns="0" bIns="0" rtlCol="0">
            <a:spAutoFit/>
          </a:bodyPr>
          <a:lstStyle/>
          <a:p>
            <a:pPr marL="12700">
              <a:lnSpc>
                <a:spcPts val="2305"/>
              </a:lnSpc>
              <a:spcBef>
                <a:spcPts val="100"/>
              </a:spcBef>
            </a:pPr>
            <a:r>
              <a:rPr sz="2000" spc="-25" dirty="0">
                <a:solidFill>
                  <a:srgbClr val="404040"/>
                </a:solidFill>
                <a:latin typeface="Carlito"/>
                <a:cs typeface="Carlito"/>
              </a:rPr>
              <a:t>Clusters </a:t>
            </a:r>
            <a:r>
              <a:rPr sz="2000" spc="-5" dirty="0">
                <a:solidFill>
                  <a:srgbClr val="404040"/>
                </a:solidFill>
                <a:latin typeface="Carlito"/>
                <a:cs typeface="Carlito"/>
              </a:rPr>
              <a:t>on </a:t>
            </a:r>
            <a:r>
              <a:rPr sz="2000" spc="-15" dirty="0">
                <a:solidFill>
                  <a:srgbClr val="404040"/>
                </a:solidFill>
                <a:latin typeface="Carlito"/>
                <a:cs typeface="Carlito"/>
              </a:rPr>
              <a:t>Folium </a:t>
            </a:r>
            <a:r>
              <a:rPr sz="2000" dirty="0">
                <a:solidFill>
                  <a:srgbClr val="404040"/>
                </a:solidFill>
                <a:latin typeface="Carlito"/>
                <a:cs typeface="Carlito"/>
              </a:rPr>
              <a:t>map </a:t>
            </a:r>
            <a:r>
              <a:rPr sz="2000" spc="-5" dirty="0">
                <a:solidFill>
                  <a:srgbClr val="404040"/>
                </a:solidFill>
                <a:latin typeface="Carlito"/>
                <a:cs typeface="Carlito"/>
              </a:rPr>
              <a:t>can </a:t>
            </a:r>
            <a:r>
              <a:rPr sz="2000" dirty="0">
                <a:solidFill>
                  <a:srgbClr val="404040"/>
                </a:solidFill>
                <a:latin typeface="Carlito"/>
                <a:cs typeface="Carlito"/>
              </a:rPr>
              <a:t>be </a:t>
            </a:r>
            <a:r>
              <a:rPr sz="2000" spc="-20" dirty="0">
                <a:solidFill>
                  <a:srgbClr val="404040"/>
                </a:solidFill>
                <a:latin typeface="Carlito"/>
                <a:cs typeface="Carlito"/>
              </a:rPr>
              <a:t>clicked </a:t>
            </a:r>
            <a:r>
              <a:rPr sz="2000" spc="-5" dirty="0">
                <a:solidFill>
                  <a:srgbClr val="404040"/>
                </a:solidFill>
                <a:latin typeface="Carlito"/>
                <a:cs typeface="Carlito"/>
              </a:rPr>
              <a:t>on </a:t>
            </a:r>
            <a:r>
              <a:rPr sz="2000" spc="-20" dirty="0">
                <a:solidFill>
                  <a:srgbClr val="404040"/>
                </a:solidFill>
                <a:latin typeface="Carlito"/>
                <a:cs typeface="Carlito"/>
              </a:rPr>
              <a:t>to display </a:t>
            </a:r>
            <a:r>
              <a:rPr sz="2000" dirty="0">
                <a:solidFill>
                  <a:srgbClr val="404040"/>
                </a:solidFill>
                <a:latin typeface="Carlito"/>
                <a:cs typeface="Carlito"/>
              </a:rPr>
              <a:t>each </a:t>
            </a:r>
            <a:r>
              <a:rPr sz="2000" spc="-5" dirty="0">
                <a:solidFill>
                  <a:srgbClr val="404040"/>
                </a:solidFill>
                <a:latin typeface="Carlito"/>
                <a:cs typeface="Carlito"/>
              </a:rPr>
              <a:t>successful </a:t>
            </a:r>
            <a:r>
              <a:rPr sz="2000" dirty="0">
                <a:solidFill>
                  <a:srgbClr val="404040"/>
                </a:solidFill>
                <a:latin typeface="Carlito"/>
                <a:cs typeface="Carlito"/>
              </a:rPr>
              <a:t>landing </a:t>
            </a:r>
            <a:r>
              <a:rPr sz="2000" spc="-5" dirty="0">
                <a:solidFill>
                  <a:srgbClr val="404040"/>
                </a:solidFill>
                <a:latin typeface="Carlito"/>
                <a:cs typeface="Carlito"/>
              </a:rPr>
              <a:t>(green icon) </a:t>
            </a:r>
            <a:r>
              <a:rPr sz="2000" dirty="0">
                <a:solidFill>
                  <a:srgbClr val="404040"/>
                </a:solidFill>
                <a:latin typeface="Carlito"/>
                <a:cs typeface="Carlito"/>
              </a:rPr>
              <a:t>and</a:t>
            </a:r>
            <a:r>
              <a:rPr sz="2000" spc="5" dirty="0">
                <a:solidFill>
                  <a:srgbClr val="404040"/>
                </a:solidFill>
                <a:latin typeface="Carlito"/>
                <a:cs typeface="Carlito"/>
              </a:rPr>
              <a:t> </a:t>
            </a:r>
            <a:r>
              <a:rPr sz="2000" spc="-20" dirty="0">
                <a:solidFill>
                  <a:srgbClr val="404040"/>
                </a:solidFill>
                <a:latin typeface="Carlito"/>
                <a:cs typeface="Carlito"/>
              </a:rPr>
              <a:t>failed</a:t>
            </a:r>
            <a:r>
              <a:rPr lang="en-US" sz="2000" dirty="0">
                <a:latin typeface="Carlito"/>
                <a:cs typeface="Carlito"/>
              </a:rPr>
              <a:t> </a:t>
            </a:r>
            <a:r>
              <a:rPr sz="2000" spc="-5" dirty="0">
                <a:solidFill>
                  <a:srgbClr val="404040"/>
                </a:solidFill>
                <a:latin typeface="Carlito"/>
                <a:cs typeface="Carlito"/>
              </a:rPr>
              <a:t>landing </a:t>
            </a:r>
            <a:r>
              <a:rPr sz="2000" spc="-15" dirty="0">
                <a:solidFill>
                  <a:srgbClr val="404040"/>
                </a:solidFill>
                <a:latin typeface="Carlito"/>
                <a:cs typeface="Carlito"/>
              </a:rPr>
              <a:t>(red </a:t>
            </a:r>
            <a:r>
              <a:rPr sz="2000" spc="-5" dirty="0">
                <a:solidFill>
                  <a:srgbClr val="404040"/>
                </a:solidFill>
                <a:latin typeface="Carlito"/>
                <a:cs typeface="Carlito"/>
              </a:rPr>
              <a:t>icon). </a:t>
            </a:r>
            <a:r>
              <a:rPr sz="2000" dirty="0">
                <a:solidFill>
                  <a:srgbClr val="404040"/>
                </a:solidFill>
                <a:latin typeface="Carlito"/>
                <a:cs typeface="Carlito"/>
              </a:rPr>
              <a:t>In this </a:t>
            </a:r>
            <a:r>
              <a:rPr sz="2000" spc="-25" dirty="0">
                <a:solidFill>
                  <a:srgbClr val="404040"/>
                </a:solidFill>
                <a:latin typeface="Carlito"/>
                <a:cs typeface="Carlito"/>
              </a:rPr>
              <a:t>example </a:t>
            </a:r>
            <a:r>
              <a:rPr sz="2000" spc="-40" dirty="0">
                <a:solidFill>
                  <a:srgbClr val="404040"/>
                </a:solidFill>
                <a:latin typeface="Carlito"/>
                <a:cs typeface="Carlito"/>
              </a:rPr>
              <a:t>VAFB </a:t>
            </a:r>
            <a:r>
              <a:rPr sz="2000" spc="-5" dirty="0">
                <a:solidFill>
                  <a:srgbClr val="404040"/>
                </a:solidFill>
                <a:latin typeface="Carlito"/>
                <a:cs typeface="Carlito"/>
              </a:rPr>
              <a:t>SLC-4E </a:t>
            </a:r>
            <a:r>
              <a:rPr sz="2000" spc="-20" dirty="0">
                <a:solidFill>
                  <a:srgbClr val="404040"/>
                </a:solidFill>
                <a:latin typeface="Carlito"/>
                <a:cs typeface="Carlito"/>
              </a:rPr>
              <a:t>shows </a:t>
            </a:r>
            <a:r>
              <a:rPr sz="2000" dirty="0">
                <a:solidFill>
                  <a:srgbClr val="404040"/>
                </a:solidFill>
                <a:latin typeface="Carlito"/>
                <a:cs typeface="Carlito"/>
              </a:rPr>
              <a:t>4 </a:t>
            </a:r>
            <a:r>
              <a:rPr sz="2000" spc="-5" dirty="0">
                <a:solidFill>
                  <a:srgbClr val="404040"/>
                </a:solidFill>
                <a:latin typeface="Carlito"/>
                <a:cs typeface="Carlito"/>
              </a:rPr>
              <a:t>successful landings </a:t>
            </a:r>
            <a:r>
              <a:rPr sz="2000" dirty="0">
                <a:solidFill>
                  <a:srgbClr val="404040"/>
                </a:solidFill>
                <a:latin typeface="Carlito"/>
                <a:cs typeface="Carlito"/>
              </a:rPr>
              <a:t>and 6 </a:t>
            </a:r>
            <a:r>
              <a:rPr sz="2000" spc="-20" dirty="0">
                <a:solidFill>
                  <a:srgbClr val="404040"/>
                </a:solidFill>
                <a:latin typeface="Carlito"/>
                <a:cs typeface="Carlito"/>
              </a:rPr>
              <a:t>failed</a:t>
            </a:r>
            <a:r>
              <a:rPr sz="2000" spc="-65" dirty="0">
                <a:solidFill>
                  <a:srgbClr val="404040"/>
                </a:solidFill>
                <a:latin typeface="Carlito"/>
                <a:cs typeface="Carlito"/>
              </a:rPr>
              <a:t> </a:t>
            </a:r>
            <a:r>
              <a:rPr sz="2000" spc="-5" dirty="0">
                <a:solidFill>
                  <a:srgbClr val="404040"/>
                </a:solidFill>
                <a:latin typeface="Carlito"/>
                <a:cs typeface="Carlito"/>
              </a:rPr>
              <a:t>landings.</a:t>
            </a:r>
            <a:endParaRPr sz="2000" dirty="0">
              <a:latin typeface="Carlito"/>
              <a:cs typeface="Carlito"/>
            </a:endParaRPr>
          </a:p>
        </p:txBody>
      </p:sp>
      <p:sp>
        <p:nvSpPr>
          <p:cNvPr id="7" name="object 4">
            <a:extLst>
              <a:ext uri="{FF2B5EF4-FFF2-40B4-BE49-F238E27FC236}">
                <a16:creationId xmlns:a16="http://schemas.microsoft.com/office/drawing/2014/main" id="{33883F85-A864-CD43-8597-DBC3AB7B9A6F}"/>
              </a:ext>
            </a:extLst>
          </p:cNvPr>
          <p:cNvSpPr/>
          <p:nvPr/>
        </p:nvSpPr>
        <p:spPr>
          <a:xfrm>
            <a:off x="852360" y="1466529"/>
            <a:ext cx="5620512" cy="351129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Key Location Proximities</a:t>
            </a:r>
          </a:p>
        </p:txBody>
      </p:sp>
      <p:sp>
        <p:nvSpPr>
          <p:cNvPr id="6" name="object 3">
            <a:extLst>
              <a:ext uri="{FF2B5EF4-FFF2-40B4-BE49-F238E27FC236}">
                <a16:creationId xmlns:a16="http://schemas.microsoft.com/office/drawing/2014/main" id="{D4627BFD-35E8-4941-93F0-A9FD4DDA41B1}"/>
              </a:ext>
            </a:extLst>
          </p:cNvPr>
          <p:cNvSpPr txBox="1"/>
          <p:nvPr/>
        </p:nvSpPr>
        <p:spPr>
          <a:xfrm>
            <a:off x="6027811" y="1624275"/>
            <a:ext cx="5430161" cy="1804725"/>
          </a:xfrm>
          <a:prstGeom prst="rect">
            <a:avLst/>
          </a:prstGeom>
        </p:spPr>
        <p:txBody>
          <a:bodyPr vert="horz" wrap="square" lIns="0" tIns="74295" rIns="0" bIns="0" rtlCol="0">
            <a:spAutoFit/>
          </a:bodyPr>
          <a:lstStyle/>
          <a:p>
            <a:pPr marL="12700" marR="5080" algn="just">
              <a:lnSpc>
                <a:spcPct val="80000"/>
              </a:lnSpc>
              <a:spcBef>
                <a:spcPts val="585"/>
              </a:spcBef>
            </a:pPr>
            <a:r>
              <a:rPr sz="2000" spc="-5" dirty="0">
                <a:solidFill>
                  <a:srgbClr val="404040"/>
                </a:solidFill>
                <a:latin typeface="Carlito"/>
                <a:cs typeface="Carlito"/>
              </a:rPr>
              <a:t>Using </a:t>
            </a:r>
            <a:r>
              <a:rPr sz="2000" spc="-10" dirty="0">
                <a:solidFill>
                  <a:srgbClr val="404040"/>
                </a:solidFill>
                <a:latin typeface="Carlito"/>
                <a:cs typeface="Carlito"/>
              </a:rPr>
              <a:t>KSC </a:t>
            </a:r>
            <a:r>
              <a:rPr sz="2000" spc="-15" dirty="0">
                <a:solidFill>
                  <a:srgbClr val="404040"/>
                </a:solidFill>
                <a:latin typeface="Carlito"/>
                <a:cs typeface="Carlito"/>
              </a:rPr>
              <a:t>LC-39A </a:t>
            </a:r>
            <a:r>
              <a:rPr sz="2000" dirty="0">
                <a:solidFill>
                  <a:srgbClr val="404040"/>
                </a:solidFill>
                <a:latin typeface="Carlito"/>
                <a:cs typeface="Carlito"/>
              </a:rPr>
              <a:t>as an </a:t>
            </a:r>
            <a:r>
              <a:rPr sz="2000" spc="-25" dirty="0">
                <a:solidFill>
                  <a:srgbClr val="404040"/>
                </a:solidFill>
                <a:latin typeface="Carlito"/>
                <a:cs typeface="Carlito"/>
              </a:rPr>
              <a:t>example, </a:t>
            </a:r>
            <a:r>
              <a:rPr sz="2000" dirty="0">
                <a:solidFill>
                  <a:srgbClr val="404040"/>
                </a:solidFill>
                <a:latin typeface="Carlito"/>
                <a:cs typeface="Carlito"/>
              </a:rPr>
              <a:t>launch </a:t>
            </a:r>
            <a:r>
              <a:rPr sz="2000" spc="-15" dirty="0">
                <a:solidFill>
                  <a:srgbClr val="404040"/>
                </a:solidFill>
                <a:latin typeface="Carlito"/>
                <a:cs typeface="Carlito"/>
              </a:rPr>
              <a:t>sites are </a:t>
            </a:r>
            <a:r>
              <a:rPr sz="2000" spc="-10" dirty="0">
                <a:solidFill>
                  <a:srgbClr val="404040"/>
                </a:solidFill>
                <a:latin typeface="Carlito"/>
                <a:cs typeface="Carlito"/>
              </a:rPr>
              <a:t>very </a:t>
            </a:r>
            <a:r>
              <a:rPr sz="2000" spc="-5" dirty="0">
                <a:solidFill>
                  <a:srgbClr val="404040"/>
                </a:solidFill>
                <a:latin typeface="Carlito"/>
                <a:cs typeface="Carlito"/>
              </a:rPr>
              <a:t>close </a:t>
            </a:r>
            <a:r>
              <a:rPr sz="2000" spc="-25" dirty="0">
                <a:solidFill>
                  <a:srgbClr val="404040"/>
                </a:solidFill>
                <a:latin typeface="Carlito"/>
                <a:cs typeface="Carlito"/>
              </a:rPr>
              <a:t>to </a:t>
            </a:r>
            <a:r>
              <a:rPr sz="2000" spc="-35" dirty="0">
                <a:solidFill>
                  <a:srgbClr val="404040"/>
                </a:solidFill>
                <a:latin typeface="Carlito"/>
                <a:cs typeface="Carlito"/>
              </a:rPr>
              <a:t>railways </a:t>
            </a:r>
            <a:r>
              <a:rPr sz="2000" spc="-25" dirty="0">
                <a:solidFill>
                  <a:srgbClr val="404040"/>
                </a:solidFill>
                <a:latin typeface="Carlito"/>
                <a:cs typeface="Carlito"/>
              </a:rPr>
              <a:t>for </a:t>
            </a:r>
            <a:r>
              <a:rPr sz="2000" spc="-20" dirty="0">
                <a:solidFill>
                  <a:srgbClr val="404040"/>
                </a:solidFill>
                <a:latin typeface="Carlito"/>
                <a:cs typeface="Carlito"/>
              </a:rPr>
              <a:t>large </a:t>
            </a:r>
            <a:r>
              <a:rPr sz="2000" spc="-5" dirty="0">
                <a:solidFill>
                  <a:srgbClr val="404040"/>
                </a:solidFill>
                <a:latin typeface="Carlito"/>
                <a:cs typeface="Carlito"/>
              </a:rPr>
              <a:t>part and supply  </a:t>
            </a:r>
            <a:r>
              <a:rPr sz="2000" spc="-10" dirty="0">
                <a:solidFill>
                  <a:srgbClr val="404040"/>
                </a:solidFill>
                <a:latin typeface="Carlito"/>
                <a:cs typeface="Carlito"/>
              </a:rPr>
              <a:t>transportation. </a:t>
            </a:r>
            <a:r>
              <a:rPr sz="2000" spc="-5" dirty="0">
                <a:solidFill>
                  <a:srgbClr val="404040"/>
                </a:solidFill>
                <a:latin typeface="Carlito"/>
                <a:cs typeface="Carlito"/>
              </a:rPr>
              <a:t>Launch </a:t>
            </a:r>
            <a:r>
              <a:rPr sz="2000" spc="-15" dirty="0">
                <a:solidFill>
                  <a:srgbClr val="404040"/>
                </a:solidFill>
                <a:latin typeface="Carlito"/>
                <a:cs typeface="Carlito"/>
              </a:rPr>
              <a:t>sites are </a:t>
            </a:r>
            <a:r>
              <a:rPr sz="2000" dirty="0">
                <a:solidFill>
                  <a:srgbClr val="404040"/>
                </a:solidFill>
                <a:latin typeface="Carlito"/>
                <a:cs typeface="Carlito"/>
              </a:rPr>
              <a:t>close </a:t>
            </a:r>
            <a:r>
              <a:rPr sz="2000" spc="-20" dirty="0">
                <a:solidFill>
                  <a:srgbClr val="404040"/>
                </a:solidFill>
                <a:latin typeface="Carlito"/>
                <a:cs typeface="Carlito"/>
              </a:rPr>
              <a:t>to </a:t>
            </a:r>
            <a:r>
              <a:rPr sz="2000" spc="-25" dirty="0">
                <a:solidFill>
                  <a:srgbClr val="404040"/>
                </a:solidFill>
                <a:latin typeface="Carlito"/>
                <a:cs typeface="Carlito"/>
              </a:rPr>
              <a:t>highways </a:t>
            </a:r>
            <a:r>
              <a:rPr sz="2000" spc="-30" dirty="0">
                <a:solidFill>
                  <a:srgbClr val="404040"/>
                </a:solidFill>
                <a:latin typeface="Carlito"/>
                <a:cs typeface="Carlito"/>
              </a:rPr>
              <a:t>for </a:t>
            </a:r>
            <a:r>
              <a:rPr sz="2000" spc="-5" dirty="0">
                <a:solidFill>
                  <a:srgbClr val="404040"/>
                </a:solidFill>
                <a:latin typeface="Carlito"/>
                <a:cs typeface="Carlito"/>
              </a:rPr>
              <a:t>human </a:t>
            </a:r>
            <a:r>
              <a:rPr sz="2000" dirty="0">
                <a:solidFill>
                  <a:srgbClr val="404040"/>
                </a:solidFill>
                <a:latin typeface="Carlito"/>
                <a:cs typeface="Carlito"/>
              </a:rPr>
              <a:t>and </a:t>
            </a:r>
            <a:r>
              <a:rPr sz="2000" spc="-10" dirty="0">
                <a:solidFill>
                  <a:srgbClr val="404040"/>
                </a:solidFill>
                <a:latin typeface="Carlito"/>
                <a:cs typeface="Carlito"/>
              </a:rPr>
              <a:t>supply transport. Launch </a:t>
            </a:r>
            <a:r>
              <a:rPr sz="2000" spc="-15" dirty="0">
                <a:solidFill>
                  <a:srgbClr val="404040"/>
                </a:solidFill>
                <a:latin typeface="Carlito"/>
                <a:cs typeface="Carlito"/>
              </a:rPr>
              <a:t>sites  </a:t>
            </a:r>
            <a:r>
              <a:rPr sz="2000" spc="-20" dirty="0">
                <a:solidFill>
                  <a:srgbClr val="404040"/>
                </a:solidFill>
                <a:latin typeface="Carlito"/>
                <a:cs typeface="Carlito"/>
              </a:rPr>
              <a:t>are </a:t>
            </a:r>
            <a:r>
              <a:rPr sz="2000" spc="-5" dirty="0">
                <a:solidFill>
                  <a:srgbClr val="404040"/>
                </a:solidFill>
                <a:latin typeface="Carlito"/>
                <a:cs typeface="Carlito"/>
              </a:rPr>
              <a:t>also </a:t>
            </a:r>
            <a:r>
              <a:rPr sz="2000" dirty="0">
                <a:solidFill>
                  <a:srgbClr val="404040"/>
                </a:solidFill>
                <a:latin typeface="Carlito"/>
                <a:cs typeface="Carlito"/>
              </a:rPr>
              <a:t>close </a:t>
            </a:r>
            <a:r>
              <a:rPr sz="2000" spc="-15" dirty="0">
                <a:solidFill>
                  <a:srgbClr val="404040"/>
                </a:solidFill>
                <a:latin typeface="Carlito"/>
                <a:cs typeface="Carlito"/>
              </a:rPr>
              <a:t>to </a:t>
            </a:r>
            <a:r>
              <a:rPr sz="2000" spc="-10" dirty="0">
                <a:solidFill>
                  <a:srgbClr val="404040"/>
                </a:solidFill>
                <a:latin typeface="Carlito"/>
                <a:cs typeface="Carlito"/>
              </a:rPr>
              <a:t>coasts </a:t>
            </a:r>
            <a:r>
              <a:rPr sz="2000" spc="-5" dirty="0">
                <a:solidFill>
                  <a:srgbClr val="404040"/>
                </a:solidFill>
                <a:latin typeface="Carlito"/>
                <a:cs typeface="Carlito"/>
              </a:rPr>
              <a:t>and </a:t>
            </a:r>
            <a:r>
              <a:rPr sz="2000" spc="-20" dirty="0">
                <a:solidFill>
                  <a:srgbClr val="404040"/>
                </a:solidFill>
                <a:latin typeface="Carlito"/>
                <a:cs typeface="Carlito"/>
              </a:rPr>
              <a:t>relatively </a:t>
            </a:r>
            <a:r>
              <a:rPr sz="2000" spc="-25" dirty="0">
                <a:solidFill>
                  <a:srgbClr val="404040"/>
                </a:solidFill>
                <a:latin typeface="Carlito"/>
                <a:cs typeface="Carlito"/>
              </a:rPr>
              <a:t>far from </a:t>
            </a:r>
            <a:r>
              <a:rPr sz="2000" spc="-5" dirty="0">
                <a:solidFill>
                  <a:srgbClr val="404040"/>
                </a:solidFill>
                <a:latin typeface="Carlito"/>
                <a:cs typeface="Carlito"/>
              </a:rPr>
              <a:t>cities so </a:t>
            </a:r>
            <a:r>
              <a:rPr sz="2000" spc="-10" dirty="0">
                <a:solidFill>
                  <a:srgbClr val="404040"/>
                </a:solidFill>
                <a:latin typeface="Carlito"/>
                <a:cs typeface="Carlito"/>
              </a:rPr>
              <a:t>that </a:t>
            </a:r>
            <a:r>
              <a:rPr sz="2000" spc="-5" dirty="0">
                <a:solidFill>
                  <a:srgbClr val="404040"/>
                </a:solidFill>
                <a:latin typeface="Carlito"/>
                <a:cs typeface="Carlito"/>
              </a:rPr>
              <a:t>launch </a:t>
            </a:r>
            <a:r>
              <a:rPr sz="2000" spc="-20" dirty="0">
                <a:solidFill>
                  <a:srgbClr val="404040"/>
                </a:solidFill>
                <a:latin typeface="Carlito"/>
                <a:cs typeface="Carlito"/>
              </a:rPr>
              <a:t>failures </a:t>
            </a:r>
            <a:r>
              <a:rPr sz="2000" spc="-5" dirty="0">
                <a:solidFill>
                  <a:srgbClr val="404040"/>
                </a:solidFill>
                <a:latin typeface="Carlito"/>
                <a:cs typeface="Carlito"/>
              </a:rPr>
              <a:t>can land in the sea </a:t>
            </a:r>
            <a:r>
              <a:rPr sz="2000" spc="-40" dirty="0">
                <a:solidFill>
                  <a:srgbClr val="404040"/>
                </a:solidFill>
                <a:latin typeface="Carlito"/>
                <a:cs typeface="Carlito"/>
              </a:rPr>
              <a:t>to  </a:t>
            </a:r>
            <a:r>
              <a:rPr sz="2000" spc="-25" dirty="0">
                <a:solidFill>
                  <a:srgbClr val="404040"/>
                </a:solidFill>
                <a:latin typeface="Carlito"/>
                <a:cs typeface="Carlito"/>
              </a:rPr>
              <a:t>avoid </a:t>
            </a:r>
            <a:r>
              <a:rPr sz="2000" spc="-40" dirty="0">
                <a:solidFill>
                  <a:srgbClr val="404040"/>
                </a:solidFill>
                <a:latin typeface="Carlito"/>
                <a:cs typeface="Carlito"/>
              </a:rPr>
              <a:t>rockets </a:t>
            </a:r>
            <a:r>
              <a:rPr sz="2000" spc="-10" dirty="0">
                <a:solidFill>
                  <a:srgbClr val="404040"/>
                </a:solidFill>
                <a:latin typeface="Carlito"/>
                <a:cs typeface="Carlito"/>
              </a:rPr>
              <a:t>falling </a:t>
            </a:r>
            <a:r>
              <a:rPr sz="2000" spc="-5" dirty="0">
                <a:solidFill>
                  <a:srgbClr val="404040"/>
                </a:solidFill>
                <a:latin typeface="Carlito"/>
                <a:cs typeface="Carlito"/>
              </a:rPr>
              <a:t>on densely </a:t>
            </a:r>
            <a:r>
              <a:rPr sz="2000" spc="-20" dirty="0">
                <a:solidFill>
                  <a:srgbClr val="404040"/>
                </a:solidFill>
                <a:latin typeface="Carlito"/>
                <a:cs typeface="Carlito"/>
              </a:rPr>
              <a:t>populated</a:t>
            </a:r>
            <a:r>
              <a:rPr sz="2000" spc="-30" dirty="0">
                <a:solidFill>
                  <a:srgbClr val="404040"/>
                </a:solidFill>
                <a:latin typeface="Carlito"/>
                <a:cs typeface="Carlito"/>
              </a:rPr>
              <a:t> </a:t>
            </a:r>
            <a:r>
              <a:rPr sz="2000" spc="-5" dirty="0">
                <a:solidFill>
                  <a:srgbClr val="404040"/>
                </a:solidFill>
                <a:latin typeface="Carlito"/>
                <a:cs typeface="Carlito"/>
              </a:rPr>
              <a:t>areas.</a:t>
            </a:r>
            <a:endParaRPr sz="2000" dirty="0">
              <a:latin typeface="Carlito"/>
              <a:cs typeface="Carlito"/>
            </a:endParaRPr>
          </a:p>
        </p:txBody>
      </p:sp>
      <p:sp>
        <p:nvSpPr>
          <p:cNvPr id="7" name="object 4">
            <a:extLst>
              <a:ext uri="{FF2B5EF4-FFF2-40B4-BE49-F238E27FC236}">
                <a16:creationId xmlns:a16="http://schemas.microsoft.com/office/drawing/2014/main" id="{70B4996B-AB22-7C47-8A0F-CD3FBE6A44B8}"/>
              </a:ext>
            </a:extLst>
          </p:cNvPr>
          <p:cNvSpPr/>
          <p:nvPr/>
        </p:nvSpPr>
        <p:spPr>
          <a:xfrm>
            <a:off x="854212" y="1656562"/>
            <a:ext cx="4998720" cy="1026984"/>
          </a:xfrm>
          <a:prstGeom prst="rect">
            <a:avLst/>
          </a:prstGeom>
          <a:blipFill>
            <a:blip r:embed="rId3" cstate="print"/>
            <a:stretch>
              <a:fillRect/>
            </a:stretch>
          </a:blipFill>
        </p:spPr>
        <p:txBody>
          <a:bodyPr wrap="square" lIns="0" tIns="0" rIns="0" bIns="0" rtlCol="0"/>
          <a:lstStyle/>
          <a:p>
            <a:endParaRPr/>
          </a:p>
        </p:txBody>
      </p:sp>
      <p:grpSp>
        <p:nvGrpSpPr>
          <p:cNvPr id="9" name="object 5">
            <a:extLst>
              <a:ext uri="{FF2B5EF4-FFF2-40B4-BE49-F238E27FC236}">
                <a16:creationId xmlns:a16="http://schemas.microsoft.com/office/drawing/2014/main" id="{566C3476-5E61-024A-B4E6-C15FABB599C8}"/>
              </a:ext>
            </a:extLst>
          </p:cNvPr>
          <p:cNvGrpSpPr/>
          <p:nvPr/>
        </p:nvGrpSpPr>
        <p:grpSpPr>
          <a:xfrm>
            <a:off x="854212" y="2738917"/>
            <a:ext cx="4998719" cy="1026984"/>
            <a:chOff x="2802635" y="3552444"/>
            <a:chExt cx="7505700" cy="1562100"/>
          </a:xfrm>
        </p:grpSpPr>
        <p:sp>
          <p:nvSpPr>
            <p:cNvPr id="10" name="object 6">
              <a:extLst>
                <a:ext uri="{FF2B5EF4-FFF2-40B4-BE49-F238E27FC236}">
                  <a16:creationId xmlns:a16="http://schemas.microsoft.com/office/drawing/2014/main" id="{8074B4AD-DA43-3B4C-A9E4-66438A826309}"/>
                </a:ext>
              </a:extLst>
            </p:cNvPr>
            <p:cNvSpPr/>
            <p:nvPr/>
          </p:nvSpPr>
          <p:spPr>
            <a:xfrm>
              <a:off x="2802635" y="3552444"/>
              <a:ext cx="3409188" cy="1514855"/>
            </a:xfrm>
            <a:prstGeom prst="rect">
              <a:avLst/>
            </a:prstGeom>
            <a:blipFill>
              <a:blip r:embed="rId4" cstate="print"/>
              <a:stretch>
                <a:fillRect/>
              </a:stretch>
            </a:blipFill>
          </p:spPr>
          <p:txBody>
            <a:bodyPr wrap="square" lIns="0" tIns="0" rIns="0" bIns="0" rtlCol="0"/>
            <a:lstStyle/>
            <a:p>
              <a:endParaRPr/>
            </a:p>
          </p:txBody>
        </p:sp>
        <p:sp>
          <p:nvSpPr>
            <p:cNvPr id="11" name="object 7">
              <a:extLst>
                <a:ext uri="{FF2B5EF4-FFF2-40B4-BE49-F238E27FC236}">
                  <a16:creationId xmlns:a16="http://schemas.microsoft.com/office/drawing/2014/main" id="{46B55E62-92C7-1B47-8A2A-98407CD92760}"/>
                </a:ext>
              </a:extLst>
            </p:cNvPr>
            <p:cNvSpPr/>
            <p:nvPr/>
          </p:nvSpPr>
          <p:spPr>
            <a:xfrm>
              <a:off x="6211823" y="3552444"/>
              <a:ext cx="4096512" cy="1562099"/>
            </a:xfrm>
            <a:prstGeom prst="rect">
              <a:avLst/>
            </a:prstGeom>
            <a:blipFill>
              <a:blip r:embed="rId5"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68101" y="1574157"/>
            <a:ext cx="7511970" cy="4319545"/>
          </a:xfrm>
          <a:prstGeom prst="rect">
            <a:avLst/>
          </a:prstGeom>
        </p:spPr>
        <p:txBody>
          <a:bodyPr vert="horz" lIns="91440" tIns="45720" rIns="91440" bIns="45720" rtlCol="0" anchor="t">
            <a:normAutofit/>
          </a:bodyPr>
          <a:lstStyle/>
          <a:p>
            <a:pPr marL="0" marR="2860040" indent="0">
              <a:lnSpc>
                <a:spcPct val="120700"/>
              </a:lnSpc>
              <a:spcBef>
                <a:spcPts val="100"/>
              </a:spcBef>
              <a:buNone/>
            </a:pPr>
            <a:r>
              <a:rPr lang="en-US" sz="2400" spc="-5" dirty="0">
                <a:latin typeface="Carlito"/>
                <a:cs typeface="Carlito"/>
              </a:rPr>
              <a:t>All models had virtually the </a:t>
            </a:r>
            <a:r>
              <a:rPr lang="en-US" sz="2400" spc="-10" dirty="0">
                <a:latin typeface="Carlito"/>
                <a:cs typeface="Carlito"/>
              </a:rPr>
              <a:t>same </a:t>
            </a:r>
            <a:r>
              <a:rPr lang="en-US" sz="2400" spc="-20" dirty="0">
                <a:latin typeface="Carlito"/>
                <a:cs typeface="Carlito"/>
              </a:rPr>
              <a:t>accuracy </a:t>
            </a:r>
            <a:r>
              <a:rPr lang="en-US" sz="2400" spc="-5" dirty="0">
                <a:latin typeface="Carlito"/>
                <a:cs typeface="Carlito"/>
              </a:rPr>
              <a:t>on the </a:t>
            </a:r>
            <a:r>
              <a:rPr lang="en-US" sz="2400" spc="-20" dirty="0">
                <a:latin typeface="Carlito"/>
                <a:cs typeface="Carlito"/>
              </a:rPr>
              <a:t>test set </a:t>
            </a:r>
            <a:r>
              <a:rPr lang="en-US" sz="2400" spc="-15" dirty="0">
                <a:latin typeface="Carlito"/>
                <a:cs typeface="Carlito"/>
              </a:rPr>
              <a:t>at </a:t>
            </a:r>
            <a:r>
              <a:rPr lang="en-US" sz="2400" spc="-20" dirty="0">
                <a:latin typeface="Carlito"/>
                <a:cs typeface="Carlito"/>
              </a:rPr>
              <a:t>83.33% </a:t>
            </a:r>
            <a:r>
              <a:rPr lang="en-US" sz="2400" spc="-45" dirty="0">
                <a:latin typeface="Carlito"/>
                <a:cs typeface="Carlito"/>
              </a:rPr>
              <a:t>accuracy.  </a:t>
            </a:r>
            <a:r>
              <a:rPr lang="en-US" sz="2400" dirty="0">
                <a:latin typeface="Carlito"/>
                <a:cs typeface="Carlito"/>
              </a:rPr>
              <a:t>It </a:t>
            </a:r>
            <a:r>
              <a:rPr lang="en-US" sz="2400" spc="-5" dirty="0">
                <a:latin typeface="Carlito"/>
                <a:cs typeface="Carlito"/>
              </a:rPr>
              <a:t>should be </a:t>
            </a:r>
            <a:r>
              <a:rPr lang="en-US" sz="2400" spc="-15" dirty="0">
                <a:latin typeface="Carlito"/>
                <a:cs typeface="Carlito"/>
              </a:rPr>
              <a:t>noted </a:t>
            </a:r>
            <a:r>
              <a:rPr lang="en-US" sz="2400" spc="-10" dirty="0">
                <a:latin typeface="Carlito"/>
                <a:cs typeface="Carlito"/>
              </a:rPr>
              <a:t>that </a:t>
            </a:r>
            <a:r>
              <a:rPr lang="en-US" sz="2400" spc="-20" dirty="0">
                <a:latin typeface="Carlito"/>
                <a:cs typeface="Carlito"/>
              </a:rPr>
              <a:t>test size </a:t>
            </a:r>
            <a:r>
              <a:rPr lang="en-US" sz="2400" dirty="0">
                <a:latin typeface="Carlito"/>
                <a:cs typeface="Carlito"/>
              </a:rPr>
              <a:t>is </a:t>
            </a:r>
            <a:r>
              <a:rPr lang="en-US" sz="2400" spc="-5" dirty="0">
                <a:latin typeface="Carlito"/>
                <a:cs typeface="Carlito"/>
              </a:rPr>
              <a:t>small </a:t>
            </a:r>
            <a:r>
              <a:rPr lang="en-US" sz="2400" spc="-15" dirty="0">
                <a:latin typeface="Carlito"/>
                <a:cs typeface="Carlito"/>
              </a:rPr>
              <a:t>at </a:t>
            </a:r>
            <a:r>
              <a:rPr lang="en-US" sz="2400" spc="-5" dirty="0">
                <a:latin typeface="Carlito"/>
                <a:cs typeface="Carlito"/>
              </a:rPr>
              <a:t>only </a:t>
            </a:r>
            <a:r>
              <a:rPr lang="en-US" sz="2400" spc="-10" dirty="0">
                <a:latin typeface="Carlito"/>
                <a:cs typeface="Carlito"/>
              </a:rPr>
              <a:t>sample </a:t>
            </a:r>
            <a:r>
              <a:rPr lang="en-US" sz="2400" spc="-20" dirty="0">
                <a:latin typeface="Carlito"/>
                <a:cs typeface="Carlito"/>
              </a:rPr>
              <a:t>size </a:t>
            </a:r>
            <a:r>
              <a:rPr lang="en-US" sz="2400" spc="-5" dirty="0">
                <a:latin typeface="Carlito"/>
                <a:cs typeface="Carlito"/>
              </a:rPr>
              <a:t>of</a:t>
            </a:r>
            <a:r>
              <a:rPr lang="en-US" sz="2400" spc="-204" dirty="0">
                <a:latin typeface="Carlito"/>
                <a:cs typeface="Carlito"/>
              </a:rPr>
              <a:t> </a:t>
            </a:r>
            <a:r>
              <a:rPr lang="en-US" sz="2400" spc="-10" dirty="0">
                <a:latin typeface="Carlito"/>
                <a:cs typeface="Carlito"/>
              </a:rPr>
              <a:t>18.</a:t>
            </a:r>
          </a:p>
          <a:p>
            <a:pPr marL="0" marR="2860040" indent="0">
              <a:lnSpc>
                <a:spcPct val="120700"/>
              </a:lnSpc>
              <a:spcBef>
                <a:spcPts val="100"/>
              </a:spcBef>
              <a:buNone/>
            </a:pPr>
            <a:endParaRPr lang="en-US" sz="2400" dirty="0">
              <a:latin typeface="Carlito"/>
              <a:cs typeface="Carlito"/>
            </a:endParaRPr>
          </a:p>
          <a:p>
            <a:pPr marL="0" indent="0">
              <a:lnSpc>
                <a:spcPct val="100000"/>
              </a:lnSpc>
              <a:spcBef>
                <a:spcPts val="250"/>
              </a:spcBef>
              <a:buNone/>
            </a:pPr>
            <a:r>
              <a:rPr lang="en-US" sz="2400" spc="-5" dirty="0">
                <a:latin typeface="Carlito"/>
                <a:cs typeface="Carlito"/>
              </a:rPr>
              <a:t>This </a:t>
            </a:r>
            <a:r>
              <a:rPr lang="en-US" sz="2400" spc="-20" dirty="0">
                <a:latin typeface="Carlito"/>
                <a:cs typeface="Carlito"/>
              </a:rPr>
              <a:t>can cause large variance </a:t>
            </a:r>
            <a:r>
              <a:rPr lang="en-US" sz="2400" dirty="0">
                <a:latin typeface="Carlito"/>
                <a:cs typeface="Carlito"/>
              </a:rPr>
              <a:t>in </a:t>
            </a:r>
            <a:r>
              <a:rPr lang="en-US" sz="2400" spc="-20" dirty="0">
                <a:latin typeface="Carlito"/>
                <a:cs typeface="Carlito"/>
              </a:rPr>
              <a:t>accuracy results, </a:t>
            </a:r>
            <a:r>
              <a:rPr lang="en-US" sz="2400" spc="-15" dirty="0">
                <a:latin typeface="Carlito"/>
                <a:cs typeface="Carlito"/>
              </a:rPr>
              <a:t>such </a:t>
            </a:r>
            <a:r>
              <a:rPr lang="en-US" sz="2400" spc="-5" dirty="0">
                <a:latin typeface="Carlito"/>
                <a:cs typeface="Carlito"/>
              </a:rPr>
              <a:t>as those in </a:t>
            </a:r>
            <a:r>
              <a:rPr lang="en-US" sz="2400" spc="-15" dirty="0">
                <a:latin typeface="Carlito"/>
                <a:cs typeface="Carlito"/>
              </a:rPr>
              <a:t>Decision </a:t>
            </a:r>
            <a:r>
              <a:rPr lang="en-US" sz="2400" spc="-65" dirty="0">
                <a:latin typeface="Carlito"/>
                <a:cs typeface="Carlito"/>
              </a:rPr>
              <a:t>Tree </a:t>
            </a:r>
            <a:r>
              <a:rPr lang="en-US" sz="2400" spc="-10" dirty="0">
                <a:latin typeface="Carlito"/>
                <a:cs typeface="Carlito"/>
              </a:rPr>
              <a:t>Classifier </a:t>
            </a:r>
            <a:r>
              <a:rPr lang="en-US" sz="2400" spc="-5" dirty="0">
                <a:latin typeface="Carlito"/>
                <a:cs typeface="Carlito"/>
              </a:rPr>
              <a:t>model in </a:t>
            </a:r>
            <a:r>
              <a:rPr lang="en-US" sz="2400" spc="-25" dirty="0">
                <a:latin typeface="Carlito"/>
                <a:cs typeface="Carlito"/>
              </a:rPr>
              <a:t>repeated</a:t>
            </a:r>
            <a:r>
              <a:rPr lang="en-US" sz="2400" spc="60" dirty="0">
                <a:latin typeface="Carlito"/>
                <a:cs typeface="Carlito"/>
              </a:rPr>
              <a:t> </a:t>
            </a:r>
            <a:r>
              <a:rPr lang="en-US" sz="2400" spc="-15" dirty="0">
                <a:latin typeface="Carlito"/>
                <a:cs typeface="Carlito"/>
              </a:rPr>
              <a:t>runs.</a:t>
            </a:r>
            <a:endParaRPr lang="en-US" sz="2400" dirty="0">
              <a:latin typeface="Carlito"/>
              <a:cs typeface="Carlito"/>
            </a:endParaRPr>
          </a:p>
          <a:p>
            <a:pPr marL="0" indent="0">
              <a:lnSpc>
                <a:spcPct val="100000"/>
              </a:lnSpc>
              <a:spcBef>
                <a:spcPts val="400"/>
              </a:spcBef>
              <a:buNone/>
            </a:pPr>
            <a:r>
              <a:rPr lang="en-US" sz="2400" spc="-55" dirty="0">
                <a:latin typeface="Carlito"/>
                <a:cs typeface="Carlito"/>
              </a:rPr>
              <a:t>We </a:t>
            </a:r>
            <a:r>
              <a:rPr lang="en-US" sz="2400" spc="-20" dirty="0">
                <a:latin typeface="Carlito"/>
                <a:cs typeface="Carlito"/>
              </a:rPr>
              <a:t>likely </a:t>
            </a:r>
            <a:r>
              <a:rPr lang="en-US" sz="2400" spc="-15" dirty="0">
                <a:latin typeface="Carlito"/>
                <a:cs typeface="Carlito"/>
              </a:rPr>
              <a:t>need </a:t>
            </a:r>
            <a:r>
              <a:rPr lang="en-US" sz="2400" spc="-25" dirty="0">
                <a:latin typeface="Carlito"/>
                <a:cs typeface="Carlito"/>
              </a:rPr>
              <a:t>more data </a:t>
            </a:r>
            <a:r>
              <a:rPr lang="en-US" sz="2400" spc="-15" dirty="0">
                <a:latin typeface="Carlito"/>
                <a:cs typeface="Carlito"/>
              </a:rPr>
              <a:t>to </a:t>
            </a:r>
            <a:r>
              <a:rPr lang="en-US" sz="2400" spc="-20" dirty="0">
                <a:latin typeface="Carlito"/>
                <a:cs typeface="Carlito"/>
              </a:rPr>
              <a:t>determine </a:t>
            </a:r>
            <a:r>
              <a:rPr lang="en-US" sz="2400" spc="-5" dirty="0">
                <a:latin typeface="Carlito"/>
                <a:cs typeface="Carlito"/>
              </a:rPr>
              <a:t>the </a:t>
            </a:r>
            <a:r>
              <a:rPr lang="en-US" sz="2400" spc="-20" dirty="0">
                <a:latin typeface="Carlito"/>
                <a:cs typeface="Carlito"/>
              </a:rPr>
              <a:t>best</a:t>
            </a:r>
            <a:r>
              <a:rPr lang="en-US" sz="2400" spc="114" dirty="0">
                <a:latin typeface="Carlito"/>
                <a:cs typeface="Carlito"/>
              </a:rPr>
              <a:t> </a:t>
            </a:r>
            <a:r>
              <a:rPr lang="en-US" sz="2400" spc="-15" dirty="0">
                <a:latin typeface="Carlito"/>
                <a:cs typeface="Carlito"/>
              </a:rPr>
              <a:t>model.</a:t>
            </a:r>
            <a:endParaRPr lang="en-US" sz="2400" dirty="0">
              <a:latin typeface="Carlito"/>
              <a:cs typeface="Carlito"/>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6" name="object 6">
            <a:extLst>
              <a:ext uri="{FF2B5EF4-FFF2-40B4-BE49-F238E27FC236}">
                <a16:creationId xmlns:a16="http://schemas.microsoft.com/office/drawing/2014/main" id="{143EE256-6530-D248-80DF-19B58D492331}"/>
              </a:ext>
            </a:extLst>
          </p:cNvPr>
          <p:cNvSpPr txBox="1"/>
          <p:nvPr/>
        </p:nvSpPr>
        <p:spPr>
          <a:xfrm>
            <a:off x="891625" y="4337249"/>
            <a:ext cx="10408749" cy="1459865"/>
          </a:xfrm>
          <a:prstGeom prst="rect">
            <a:avLst/>
          </a:prstGeom>
        </p:spPr>
        <p:txBody>
          <a:bodyPr vert="horz" wrap="square" lIns="0" tIns="12700" rIns="0" bIns="0" rtlCol="0">
            <a:spAutoFit/>
          </a:bodyPr>
          <a:lstStyle/>
          <a:p>
            <a:pPr marL="12700" marR="158750">
              <a:lnSpc>
                <a:spcPct val="112500"/>
              </a:lnSpc>
              <a:spcBef>
                <a:spcPts val="100"/>
              </a:spcBef>
            </a:pPr>
            <a:r>
              <a:rPr sz="1600" spc="-5" dirty="0">
                <a:latin typeface="Carlito"/>
                <a:cs typeface="Carlito"/>
              </a:rPr>
              <a:t>Since </a:t>
            </a:r>
            <a:r>
              <a:rPr sz="1600" dirty="0">
                <a:latin typeface="Carlito"/>
                <a:cs typeface="Carlito"/>
              </a:rPr>
              <a:t>all </a:t>
            </a:r>
            <a:r>
              <a:rPr sz="1600" spc="-5" dirty="0">
                <a:latin typeface="Carlito"/>
                <a:cs typeface="Carlito"/>
              </a:rPr>
              <a:t>models </a:t>
            </a:r>
            <a:r>
              <a:rPr sz="1600" spc="-25" dirty="0">
                <a:latin typeface="Carlito"/>
                <a:cs typeface="Carlito"/>
              </a:rPr>
              <a:t>performed </a:t>
            </a:r>
            <a:r>
              <a:rPr sz="1600" spc="-5" dirty="0">
                <a:latin typeface="Carlito"/>
                <a:cs typeface="Carlito"/>
              </a:rPr>
              <a:t>the </a:t>
            </a:r>
            <a:r>
              <a:rPr sz="1600" spc="-10" dirty="0">
                <a:latin typeface="Carlito"/>
                <a:cs typeface="Carlito"/>
              </a:rPr>
              <a:t>same </a:t>
            </a:r>
            <a:r>
              <a:rPr sz="1600" spc="-25" dirty="0">
                <a:latin typeface="Carlito"/>
                <a:cs typeface="Carlito"/>
              </a:rPr>
              <a:t>for </a:t>
            </a:r>
            <a:r>
              <a:rPr sz="1600" spc="-5" dirty="0">
                <a:latin typeface="Carlito"/>
                <a:cs typeface="Carlito"/>
              </a:rPr>
              <a:t>the </a:t>
            </a:r>
            <a:r>
              <a:rPr sz="1600" spc="-20" dirty="0">
                <a:latin typeface="Carlito"/>
                <a:cs typeface="Carlito"/>
              </a:rPr>
              <a:t>test set, </a:t>
            </a:r>
            <a:r>
              <a:rPr sz="1600" spc="-5" dirty="0">
                <a:latin typeface="Carlito"/>
                <a:cs typeface="Carlito"/>
              </a:rPr>
              <a:t>the </a:t>
            </a:r>
            <a:r>
              <a:rPr sz="1600" spc="-20" dirty="0">
                <a:latin typeface="Carlito"/>
                <a:cs typeface="Carlito"/>
              </a:rPr>
              <a:t>confusion </a:t>
            </a:r>
            <a:r>
              <a:rPr sz="1600" spc="-10" dirty="0">
                <a:latin typeface="Carlito"/>
                <a:cs typeface="Carlito"/>
              </a:rPr>
              <a:t>matrix is </a:t>
            </a:r>
            <a:r>
              <a:rPr sz="1600" spc="-5" dirty="0">
                <a:latin typeface="Carlito"/>
                <a:cs typeface="Carlito"/>
              </a:rPr>
              <a:t>the </a:t>
            </a:r>
            <a:r>
              <a:rPr sz="1600" spc="-10" dirty="0">
                <a:latin typeface="Carlito"/>
                <a:cs typeface="Carlito"/>
              </a:rPr>
              <a:t>same </a:t>
            </a:r>
            <a:r>
              <a:rPr sz="1600" spc="-20" dirty="0">
                <a:latin typeface="Carlito"/>
                <a:cs typeface="Carlito"/>
              </a:rPr>
              <a:t>across </a:t>
            </a:r>
            <a:r>
              <a:rPr sz="1600" dirty="0">
                <a:latin typeface="Carlito"/>
                <a:cs typeface="Carlito"/>
              </a:rPr>
              <a:t>all </a:t>
            </a:r>
            <a:r>
              <a:rPr sz="1600" spc="-5" dirty="0">
                <a:latin typeface="Carlito"/>
                <a:cs typeface="Carlito"/>
              </a:rPr>
              <a:t>models.  The </a:t>
            </a:r>
            <a:r>
              <a:rPr sz="1600" spc="-15" dirty="0">
                <a:latin typeface="Carlito"/>
                <a:cs typeface="Carlito"/>
              </a:rPr>
              <a:t>models </a:t>
            </a:r>
            <a:r>
              <a:rPr sz="1600" spc="-20" dirty="0">
                <a:latin typeface="Carlito"/>
                <a:cs typeface="Carlito"/>
              </a:rPr>
              <a:t>predicted </a:t>
            </a:r>
            <a:r>
              <a:rPr sz="1600" spc="-5" dirty="0">
                <a:latin typeface="Carlito"/>
                <a:cs typeface="Carlito"/>
              </a:rPr>
              <a:t>12 </a:t>
            </a:r>
            <a:r>
              <a:rPr sz="1600" spc="-20" dirty="0">
                <a:latin typeface="Carlito"/>
                <a:cs typeface="Carlito"/>
              </a:rPr>
              <a:t>successful </a:t>
            </a:r>
            <a:r>
              <a:rPr sz="1600" spc="-10" dirty="0">
                <a:latin typeface="Carlito"/>
                <a:cs typeface="Carlito"/>
              </a:rPr>
              <a:t>landings </a:t>
            </a:r>
            <a:r>
              <a:rPr sz="1600" spc="-5" dirty="0">
                <a:latin typeface="Carlito"/>
                <a:cs typeface="Carlito"/>
              </a:rPr>
              <a:t>when the true label</a:t>
            </a:r>
            <a:r>
              <a:rPr sz="1600" spc="275" dirty="0">
                <a:latin typeface="Carlito"/>
                <a:cs typeface="Carlito"/>
              </a:rPr>
              <a:t> </a:t>
            </a:r>
            <a:r>
              <a:rPr sz="1600" spc="-20" dirty="0">
                <a:latin typeface="Carlito"/>
                <a:cs typeface="Carlito"/>
              </a:rPr>
              <a:t>was successful </a:t>
            </a:r>
            <a:r>
              <a:rPr sz="1600" spc="-10" dirty="0">
                <a:latin typeface="Carlito"/>
                <a:cs typeface="Carlito"/>
              </a:rPr>
              <a:t>landing.</a:t>
            </a:r>
            <a:endParaRPr sz="1600" dirty="0">
              <a:latin typeface="Carlito"/>
              <a:cs typeface="Carlito"/>
            </a:endParaRPr>
          </a:p>
          <a:p>
            <a:pPr marL="12700">
              <a:lnSpc>
                <a:spcPct val="100000"/>
              </a:lnSpc>
              <a:spcBef>
                <a:spcPts val="405"/>
              </a:spcBef>
            </a:pPr>
            <a:r>
              <a:rPr sz="1600" spc="-5" dirty="0">
                <a:latin typeface="Carlito"/>
                <a:cs typeface="Carlito"/>
              </a:rPr>
              <a:t>The </a:t>
            </a:r>
            <a:r>
              <a:rPr sz="1600" spc="-15" dirty="0">
                <a:latin typeface="Carlito"/>
                <a:cs typeface="Carlito"/>
              </a:rPr>
              <a:t>models </a:t>
            </a:r>
            <a:r>
              <a:rPr sz="1600" spc="-20" dirty="0">
                <a:latin typeface="Carlito"/>
                <a:cs typeface="Carlito"/>
              </a:rPr>
              <a:t>predicted </a:t>
            </a:r>
            <a:r>
              <a:rPr sz="1600" spc="-5" dirty="0">
                <a:latin typeface="Carlito"/>
                <a:cs typeface="Carlito"/>
              </a:rPr>
              <a:t>3 </a:t>
            </a:r>
            <a:r>
              <a:rPr sz="1600" spc="-20" dirty="0">
                <a:latin typeface="Carlito"/>
                <a:cs typeface="Carlito"/>
              </a:rPr>
              <a:t>unsuccessful </a:t>
            </a:r>
            <a:r>
              <a:rPr sz="1600" spc="-10" dirty="0">
                <a:latin typeface="Carlito"/>
                <a:cs typeface="Carlito"/>
              </a:rPr>
              <a:t>landings </a:t>
            </a:r>
            <a:r>
              <a:rPr sz="1600" spc="-5" dirty="0">
                <a:latin typeface="Carlito"/>
                <a:cs typeface="Carlito"/>
              </a:rPr>
              <a:t>when the true label </a:t>
            </a:r>
            <a:r>
              <a:rPr sz="1600" spc="-15" dirty="0">
                <a:latin typeface="Carlito"/>
                <a:cs typeface="Carlito"/>
              </a:rPr>
              <a:t>was </a:t>
            </a:r>
            <a:r>
              <a:rPr sz="1600" spc="-20" dirty="0">
                <a:latin typeface="Carlito"/>
                <a:cs typeface="Carlito"/>
              </a:rPr>
              <a:t>unsuccessful</a:t>
            </a:r>
            <a:r>
              <a:rPr sz="1600" spc="140" dirty="0">
                <a:latin typeface="Carlito"/>
                <a:cs typeface="Carlito"/>
              </a:rPr>
              <a:t> </a:t>
            </a:r>
            <a:r>
              <a:rPr sz="1600" spc="-10" dirty="0">
                <a:latin typeface="Carlito"/>
                <a:cs typeface="Carlito"/>
              </a:rPr>
              <a:t>landing.</a:t>
            </a:r>
            <a:endParaRPr sz="1600" dirty="0">
              <a:latin typeface="Carlito"/>
              <a:cs typeface="Carlito"/>
            </a:endParaRPr>
          </a:p>
          <a:p>
            <a:pPr marL="12700" marR="5080">
              <a:lnSpc>
                <a:spcPts val="2330"/>
              </a:lnSpc>
              <a:spcBef>
                <a:spcPts val="135"/>
              </a:spcBef>
            </a:pPr>
            <a:r>
              <a:rPr sz="1600" spc="-5" dirty="0">
                <a:latin typeface="Carlito"/>
                <a:cs typeface="Carlito"/>
              </a:rPr>
              <a:t>The </a:t>
            </a:r>
            <a:r>
              <a:rPr sz="1600" spc="-15" dirty="0">
                <a:latin typeface="Carlito"/>
                <a:cs typeface="Carlito"/>
              </a:rPr>
              <a:t>models </a:t>
            </a:r>
            <a:r>
              <a:rPr sz="1600" spc="-20" dirty="0">
                <a:latin typeface="Carlito"/>
                <a:cs typeface="Carlito"/>
              </a:rPr>
              <a:t>predicted </a:t>
            </a:r>
            <a:r>
              <a:rPr sz="1600" spc="-5" dirty="0">
                <a:latin typeface="Carlito"/>
                <a:cs typeface="Carlito"/>
              </a:rPr>
              <a:t>3 </a:t>
            </a:r>
            <a:r>
              <a:rPr sz="1600" spc="-20" dirty="0">
                <a:latin typeface="Carlito"/>
                <a:cs typeface="Carlito"/>
              </a:rPr>
              <a:t>successful </a:t>
            </a:r>
            <a:r>
              <a:rPr sz="1600" spc="-10" dirty="0">
                <a:latin typeface="Carlito"/>
                <a:cs typeface="Carlito"/>
              </a:rPr>
              <a:t>landings </a:t>
            </a:r>
            <a:r>
              <a:rPr sz="1600" spc="-5" dirty="0">
                <a:latin typeface="Carlito"/>
                <a:cs typeface="Carlito"/>
              </a:rPr>
              <a:t>when the true label </a:t>
            </a:r>
            <a:r>
              <a:rPr sz="1600" spc="-20" dirty="0">
                <a:latin typeface="Carlito"/>
                <a:cs typeface="Carlito"/>
              </a:rPr>
              <a:t>was unsuccessful </a:t>
            </a:r>
            <a:r>
              <a:rPr sz="1600" spc="-10" dirty="0">
                <a:latin typeface="Carlito"/>
                <a:cs typeface="Carlito"/>
              </a:rPr>
              <a:t>landings </a:t>
            </a:r>
            <a:r>
              <a:rPr sz="1600" spc="-20" dirty="0">
                <a:latin typeface="Carlito"/>
                <a:cs typeface="Carlito"/>
              </a:rPr>
              <a:t>(false positives).  </a:t>
            </a:r>
            <a:r>
              <a:rPr sz="1600" spc="-15" dirty="0">
                <a:latin typeface="Carlito"/>
                <a:cs typeface="Carlito"/>
              </a:rPr>
              <a:t>Our </a:t>
            </a:r>
            <a:r>
              <a:rPr sz="1600" spc="-5" dirty="0">
                <a:latin typeface="Carlito"/>
                <a:cs typeface="Carlito"/>
              </a:rPr>
              <a:t>models </a:t>
            </a:r>
            <a:r>
              <a:rPr sz="1600" spc="-20" dirty="0">
                <a:latin typeface="Carlito"/>
                <a:cs typeface="Carlito"/>
              </a:rPr>
              <a:t>over predict successful</a:t>
            </a:r>
            <a:r>
              <a:rPr sz="1600" spc="130" dirty="0">
                <a:latin typeface="Carlito"/>
                <a:cs typeface="Carlito"/>
              </a:rPr>
              <a:t> </a:t>
            </a:r>
            <a:r>
              <a:rPr sz="1600" spc="-10" dirty="0">
                <a:latin typeface="Carlito"/>
                <a:cs typeface="Carlito"/>
              </a:rPr>
              <a:t>landings.</a:t>
            </a:r>
            <a:endParaRPr sz="1600" dirty="0">
              <a:latin typeface="Carlito"/>
              <a:cs typeface="Carlito"/>
            </a:endParaRPr>
          </a:p>
        </p:txBody>
      </p:sp>
      <p:sp>
        <p:nvSpPr>
          <p:cNvPr id="7" name="object 7">
            <a:extLst>
              <a:ext uri="{FF2B5EF4-FFF2-40B4-BE49-F238E27FC236}">
                <a16:creationId xmlns:a16="http://schemas.microsoft.com/office/drawing/2014/main" id="{E00803E3-28DC-3C45-BA53-B04A7F406DE8}"/>
              </a:ext>
            </a:extLst>
          </p:cNvPr>
          <p:cNvSpPr/>
          <p:nvPr/>
        </p:nvSpPr>
        <p:spPr>
          <a:xfrm>
            <a:off x="770012" y="1620456"/>
            <a:ext cx="3582070" cy="2534855"/>
          </a:xfrm>
          <a:prstGeom prst="rect">
            <a:avLst/>
          </a:prstGeom>
          <a:blipFill>
            <a:blip r:embed="rId3" cstate="print"/>
            <a:stretch>
              <a:fillRect/>
            </a:stretch>
          </a:blipFill>
        </p:spPr>
        <p:txBody>
          <a:bodyPr wrap="square" lIns="0" tIns="0" rIns="0" bIns="0" rtlCol="0"/>
          <a:lstStyle/>
          <a:p>
            <a:endParaRPr/>
          </a:p>
        </p:txBody>
      </p:sp>
      <p:sp>
        <p:nvSpPr>
          <p:cNvPr id="8" name="object 8">
            <a:extLst>
              <a:ext uri="{FF2B5EF4-FFF2-40B4-BE49-F238E27FC236}">
                <a16:creationId xmlns:a16="http://schemas.microsoft.com/office/drawing/2014/main" id="{61FB118C-133D-B649-9F62-F4BDC4EEE111}"/>
              </a:ext>
            </a:extLst>
          </p:cNvPr>
          <p:cNvSpPr txBox="1"/>
          <p:nvPr/>
        </p:nvSpPr>
        <p:spPr>
          <a:xfrm>
            <a:off x="5014911" y="2288294"/>
            <a:ext cx="2162175" cy="848360"/>
          </a:xfrm>
          <a:prstGeom prst="rect">
            <a:avLst/>
          </a:prstGeom>
        </p:spPr>
        <p:txBody>
          <a:bodyPr vert="horz" wrap="square" lIns="0" tIns="12700" rIns="0" bIns="0" rtlCol="0">
            <a:spAutoFit/>
          </a:bodyPr>
          <a:lstStyle/>
          <a:p>
            <a:pPr marL="12700" marR="5080" algn="just">
              <a:lnSpc>
                <a:spcPct val="100000"/>
              </a:lnSpc>
              <a:spcBef>
                <a:spcPts val="100"/>
              </a:spcBef>
            </a:pPr>
            <a:r>
              <a:rPr sz="1800" spc="-15" dirty="0">
                <a:latin typeface="Carlito"/>
                <a:cs typeface="Carlito"/>
              </a:rPr>
              <a:t>Correct predictions are  </a:t>
            </a:r>
            <a:r>
              <a:rPr sz="1800" spc="-5" dirty="0">
                <a:latin typeface="Carlito"/>
                <a:cs typeface="Carlito"/>
              </a:rPr>
              <a:t>on </a:t>
            </a:r>
            <a:r>
              <a:rPr sz="1800" dirty="0">
                <a:latin typeface="Carlito"/>
                <a:cs typeface="Carlito"/>
              </a:rPr>
              <a:t>a </a:t>
            </a:r>
            <a:r>
              <a:rPr sz="1800" spc="-10" dirty="0">
                <a:latin typeface="Carlito"/>
                <a:cs typeface="Carlito"/>
              </a:rPr>
              <a:t>diagonal </a:t>
            </a:r>
            <a:r>
              <a:rPr sz="1800" spc="-20" dirty="0">
                <a:latin typeface="Carlito"/>
                <a:cs typeface="Carlito"/>
              </a:rPr>
              <a:t>from </a:t>
            </a:r>
            <a:r>
              <a:rPr sz="1800" spc="-15" dirty="0">
                <a:latin typeface="Carlito"/>
                <a:cs typeface="Carlito"/>
              </a:rPr>
              <a:t>top  </a:t>
            </a:r>
            <a:r>
              <a:rPr sz="1800" spc="-5" dirty="0">
                <a:latin typeface="Carlito"/>
                <a:cs typeface="Carlito"/>
              </a:rPr>
              <a:t>left </a:t>
            </a:r>
            <a:r>
              <a:rPr sz="1800" spc="-15" dirty="0">
                <a:latin typeface="Carlito"/>
                <a:cs typeface="Carlito"/>
              </a:rPr>
              <a:t>to </a:t>
            </a:r>
            <a:r>
              <a:rPr sz="1800" spc="-20" dirty="0">
                <a:latin typeface="Carlito"/>
                <a:cs typeface="Carlito"/>
              </a:rPr>
              <a:t>bottom</a:t>
            </a:r>
            <a:r>
              <a:rPr sz="1800" spc="-80" dirty="0">
                <a:latin typeface="Carlito"/>
                <a:cs typeface="Carlito"/>
              </a:rPr>
              <a:t> </a:t>
            </a:r>
            <a:r>
              <a:rPr sz="1800" spc="-5" dirty="0">
                <a:latin typeface="Carlito"/>
                <a:cs typeface="Carlito"/>
              </a:rPr>
              <a:t>right.</a:t>
            </a:r>
            <a:endParaRPr sz="1800" dirty="0">
              <a:latin typeface="Carlito"/>
              <a:cs typeface="Carlito"/>
            </a:endParaRPr>
          </a:p>
        </p:txBody>
      </p:sp>
    </p:spTree>
    <p:extLst>
      <p:ext uri="{BB962C8B-B14F-4D97-AF65-F5344CB8AC3E}">
        <p14:creationId xmlns:p14="http://schemas.microsoft.com/office/powerpoint/2010/main" val="3645034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23686"/>
            <a:ext cx="10399485" cy="480349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4130" indent="0">
              <a:lnSpc>
                <a:spcPct val="100000"/>
              </a:lnSpc>
              <a:spcBef>
                <a:spcPts val="850"/>
              </a:spcBef>
              <a:buNone/>
              <a:tabLst>
                <a:tab pos="253365" algn="l"/>
                <a:tab pos="254000" algn="l"/>
              </a:tabLst>
            </a:pPr>
            <a:r>
              <a:rPr lang="en-US" sz="2200" b="1" spc="-20" dirty="0">
                <a:solidFill>
                  <a:schemeClr val="tx1">
                    <a:lumMod val="85000"/>
                    <a:lumOff val="15000"/>
                  </a:schemeClr>
                </a:solidFill>
                <a:latin typeface=""/>
                <a:cs typeface="Carlito"/>
              </a:rPr>
              <a:t>Background and Context</a:t>
            </a:r>
          </a:p>
          <a:p>
            <a:pPr marL="253365" indent="-229235">
              <a:lnSpc>
                <a:spcPct val="100000"/>
              </a:lnSpc>
              <a:spcBef>
                <a:spcPts val="850"/>
              </a:spcBef>
              <a:tabLst>
                <a:tab pos="253365" algn="l"/>
                <a:tab pos="254000" algn="l"/>
              </a:tabLst>
            </a:pPr>
            <a:r>
              <a:rPr lang="en-US" sz="2200" dirty="0">
                <a:solidFill>
                  <a:schemeClr val="tx1">
                    <a:lumMod val="85000"/>
                    <a:lumOff val="15000"/>
                  </a:schemeClr>
                </a:solidFill>
                <a:latin typeface=""/>
              </a:rPr>
              <a:t>In this capstone,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In this module, you will be provided with an overview of the problem and the tools you need to complete the course.</a:t>
            </a:r>
            <a:r>
              <a:rPr lang="en-US" sz="2200" spc="-20" dirty="0">
                <a:solidFill>
                  <a:schemeClr val="tx1">
                    <a:lumMod val="85000"/>
                    <a:lumOff val="15000"/>
                  </a:schemeClr>
                </a:solidFill>
                <a:latin typeface=""/>
                <a:cs typeface="Carlito"/>
              </a:rPr>
              <a:t> </a:t>
            </a:r>
            <a:r>
              <a:rPr lang="en-US" sz="2200" spc="-15" dirty="0">
                <a:solidFill>
                  <a:schemeClr val="tx1">
                    <a:lumMod val="85000"/>
                    <a:lumOff val="15000"/>
                  </a:schemeClr>
                </a:solidFill>
                <a:latin typeface=""/>
                <a:cs typeface="Carlito"/>
              </a:rPr>
              <a:t>Space </a:t>
            </a:r>
            <a:r>
              <a:rPr lang="en-US" sz="2200" spc="-5" dirty="0">
                <a:solidFill>
                  <a:schemeClr val="tx1">
                    <a:lumMod val="85000"/>
                    <a:lumOff val="15000"/>
                  </a:schemeClr>
                </a:solidFill>
                <a:latin typeface=""/>
                <a:cs typeface="Carlito"/>
              </a:rPr>
              <a:t>Y </a:t>
            </a:r>
            <a:r>
              <a:rPr lang="en-US" sz="2200" spc="-25" dirty="0">
                <a:solidFill>
                  <a:schemeClr val="tx1">
                    <a:lumMod val="85000"/>
                    <a:lumOff val="15000"/>
                  </a:schemeClr>
                </a:solidFill>
                <a:latin typeface=""/>
                <a:cs typeface="Carlito"/>
              </a:rPr>
              <a:t>wants </a:t>
            </a:r>
            <a:r>
              <a:rPr lang="en-US" sz="2200" spc="-30" dirty="0">
                <a:solidFill>
                  <a:schemeClr val="tx1">
                    <a:lumMod val="85000"/>
                    <a:lumOff val="15000"/>
                  </a:schemeClr>
                </a:solidFill>
                <a:latin typeface=""/>
                <a:cs typeface="Carlito"/>
              </a:rPr>
              <a:t>to </a:t>
            </a:r>
            <a:r>
              <a:rPr lang="en-US" sz="2200" spc="-25" dirty="0">
                <a:solidFill>
                  <a:schemeClr val="tx1">
                    <a:lumMod val="85000"/>
                    <a:lumOff val="15000"/>
                  </a:schemeClr>
                </a:solidFill>
                <a:latin typeface=""/>
                <a:cs typeface="Carlito"/>
              </a:rPr>
              <a:t>compete </a:t>
            </a:r>
            <a:r>
              <a:rPr lang="en-US" sz="2200" spc="-5" dirty="0">
                <a:solidFill>
                  <a:schemeClr val="tx1">
                    <a:lumMod val="85000"/>
                    <a:lumOff val="15000"/>
                  </a:schemeClr>
                </a:solidFill>
                <a:latin typeface=""/>
                <a:cs typeface="Carlito"/>
              </a:rPr>
              <a:t>with </a:t>
            </a:r>
            <a:r>
              <a:rPr lang="en-US" sz="2200" spc="-10" dirty="0">
                <a:solidFill>
                  <a:schemeClr val="tx1">
                    <a:lumMod val="85000"/>
                    <a:lumOff val="15000"/>
                  </a:schemeClr>
                </a:solidFill>
                <a:latin typeface=""/>
                <a:cs typeface="Carlito"/>
              </a:rPr>
              <a:t>Space</a:t>
            </a:r>
            <a:r>
              <a:rPr lang="en-US" sz="2200" spc="60" dirty="0">
                <a:solidFill>
                  <a:schemeClr val="tx1">
                    <a:lumMod val="85000"/>
                    <a:lumOff val="15000"/>
                  </a:schemeClr>
                </a:solidFill>
                <a:latin typeface=""/>
                <a:cs typeface="Carlito"/>
              </a:rPr>
              <a:t> </a:t>
            </a:r>
            <a:r>
              <a:rPr lang="en-US" sz="2200" spc="-5" dirty="0">
                <a:solidFill>
                  <a:schemeClr val="tx1">
                    <a:lumMod val="85000"/>
                    <a:lumOff val="15000"/>
                  </a:schemeClr>
                </a:solidFill>
                <a:latin typeface=""/>
                <a:cs typeface="Carlito"/>
              </a:rPr>
              <a:t>X</a:t>
            </a:r>
            <a:endParaRPr lang="en-US" sz="2200" dirty="0">
              <a:solidFill>
                <a:schemeClr val="tx1">
                  <a:lumMod val="85000"/>
                  <a:lumOff val="15000"/>
                </a:schemeClr>
              </a:solidFill>
              <a:latin typeface=""/>
              <a:cs typeface="Carlito"/>
            </a:endParaRPr>
          </a:p>
          <a:p>
            <a:pPr marL="24130" indent="0">
              <a:lnSpc>
                <a:spcPct val="100000"/>
              </a:lnSpc>
              <a:spcBef>
                <a:spcPts val="700"/>
              </a:spcBef>
              <a:buNone/>
              <a:tabLst>
                <a:tab pos="253365" algn="l"/>
                <a:tab pos="254000" algn="l"/>
              </a:tabLst>
            </a:pPr>
            <a:r>
              <a:rPr lang="en-US" sz="2200" b="1" spc="-10" dirty="0">
                <a:solidFill>
                  <a:schemeClr val="tx1">
                    <a:lumMod val="85000"/>
                    <a:lumOff val="15000"/>
                  </a:schemeClr>
                </a:solidFill>
                <a:latin typeface=""/>
                <a:cs typeface="Carlito"/>
              </a:rPr>
              <a:t>Problem at Hand</a:t>
            </a:r>
          </a:p>
          <a:p>
            <a:pPr marL="253365" indent="-229235">
              <a:lnSpc>
                <a:spcPct val="100000"/>
              </a:lnSpc>
              <a:spcBef>
                <a:spcPts val="700"/>
              </a:spcBef>
              <a:tabLst>
                <a:tab pos="253365" algn="l"/>
                <a:tab pos="254000" algn="l"/>
              </a:tabLst>
            </a:pPr>
            <a:r>
              <a:rPr lang="en-US" sz="2200" spc="-10" dirty="0">
                <a:solidFill>
                  <a:schemeClr val="tx1">
                    <a:lumMod val="85000"/>
                    <a:lumOff val="15000"/>
                  </a:schemeClr>
                </a:solidFill>
                <a:latin typeface=""/>
                <a:cs typeface="Carlito"/>
              </a:rPr>
              <a:t>Space </a:t>
            </a:r>
            <a:r>
              <a:rPr lang="en-US" sz="2200" spc="-5" dirty="0">
                <a:solidFill>
                  <a:schemeClr val="tx1">
                    <a:lumMod val="85000"/>
                    <a:lumOff val="15000"/>
                  </a:schemeClr>
                </a:solidFill>
                <a:latin typeface=""/>
                <a:cs typeface="Carlito"/>
              </a:rPr>
              <a:t>Y </a:t>
            </a:r>
            <a:r>
              <a:rPr lang="en-US" sz="2200" spc="-25" dirty="0">
                <a:solidFill>
                  <a:schemeClr val="tx1">
                    <a:lumMod val="85000"/>
                    <a:lumOff val="15000"/>
                  </a:schemeClr>
                </a:solidFill>
                <a:latin typeface=""/>
                <a:cs typeface="Carlito"/>
              </a:rPr>
              <a:t>tasks </a:t>
            </a:r>
            <a:r>
              <a:rPr lang="en-US" sz="2200" spc="-5" dirty="0">
                <a:solidFill>
                  <a:schemeClr val="tx1">
                    <a:lumMod val="85000"/>
                    <a:lumOff val="15000"/>
                  </a:schemeClr>
                </a:solidFill>
                <a:latin typeface=""/>
                <a:cs typeface="Carlito"/>
              </a:rPr>
              <a:t>us </a:t>
            </a:r>
            <a:r>
              <a:rPr lang="en-US" sz="2200" spc="-30" dirty="0">
                <a:solidFill>
                  <a:schemeClr val="tx1">
                    <a:lumMod val="85000"/>
                    <a:lumOff val="15000"/>
                  </a:schemeClr>
                </a:solidFill>
                <a:latin typeface=""/>
                <a:cs typeface="Carlito"/>
              </a:rPr>
              <a:t>to </a:t>
            </a:r>
            <a:r>
              <a:rPr lang="en-US" sz="2200" spc="-25" dirty="0">
                <a:solidFill>
                  <a:schemeClr val="tx1">
                    <a:lumMod val="85000"/>
                    <a:lumOff val="15000"/>
                  </a:schemeClr>
                </a:solidFill>
                <a:latin typeface=""/>
                <a:cs typeface="Carlito"/>
              </a:rPr>
              <a:t>train </a:t>
            </a:r>
            <a:r>
              <a:rPr lang="en-US" sz="2200" spc="-5" dirty="0">
                <a:solidFill>
                  <a:schemeClr val="tx1">
                    <a:lumMod val="85000"/>
                    <a:lumOff val="15000"/>
                  </a:schemeClr>
                </a:solidFill>
                <a:latin typeface=""/>
                <a:cs typeface="Carlito"/>
              </a:rPr>
              <a:t>a machine learning model </a:t>
            </a:r>
            <a:r>
              <a:rPr lang="en-US" sz="2200" spc="-60" dirty="0">
                <a:solidFill>
                  <a:schemeClr val="tx1">
                    <a:lumMod val="85000"/>
                    <a:lumOff val="15000"/>
                  </a:schemeClr>
                </a:solidFill>
                <a:latin typeface=""/>
                <a:cs typeface="Carlito"/>
              </a:rPr>
              <a:t>to  </a:t>
            </a:r>
            <a:r>
              <a:rPr lang="en-US" sz="2200" spc="-20" dirty="0">
                <a:solidFill>
                  <a:schemeClr val="tx1">
                    <a:lumMod val="85000"/>
                    <a:lumOff val="15000"/>
                  </a:schemeClr>
                </a:solidFill>
                <a:latin typeface=""/>
                <a:cs typeface="Carlito"/>
              </a:rPr>
              <a:t>predict successful </a:t>
            </a:r>
            <a:r>
              <a:rPr lang="en-US" sz="2200" spc="-25" dirty="0">
                <a:solidFill>
                  <a:schemeClr val="tx1">
                    <a:lumMod val="85000"/>
                    <a:lumOff val="15000"/>
                  </a:schemeClr>
                </a:solidFill>
                <a:latin typeface=""/>
                <a:cs typeface="Carlito"/>
              </a:rPr>
              <a:t>Stage </a:t>
            </a:r>
            <a:r>
              <a:rPr lang="en-US" sz="2200" spc="-5" dirty="0">
                <a:solidFill>
                  <a:schemeClr val="tx1">
                    <a:lumMod val="85000"/>
                    <a:lumOff val="15000"/>
                  </a:schemeClr>
                </a:solidFill>
                <a:latin typeface=""/>
                <a:cs typeface="Carlito"/>
              </a:rPr>
              <a:t>1</a:t>
            </a:r>
            <a:r>
              <a:rPr lang="en-US" sz="2200" spc="45" dirty="0">
                <a:solidFill>
                  <a:schemeClr val="tx1">
                    <a:lumMod val="85000"/>
                    <a:lumOff val="15000"/>
                  </a:schemeClr>
                </a:solidFill>
                <a:latin typeface=""/>
                <a:cs typeface="Carlito"/>
              </a:rPr>
              <a:t> </a:t>
            </a:r>
            <a:r>
              <a:rPr lang="en-US" sz="2200" spc="-25" dirty="0">
                <a:solidFill>
                  <a:schemeClr val="tx1">
                    <a:lumMod val="85000"/>
                    <a:lumOff val="15000"/>
                  </a:schemeClr>
                </a:solidFill>
                <a:latin typeface=""/>
                <a:cs typeface="Carlito"/>
              </a:rPr>
              <a:t>recovery</a:t>
            </a:r>
            <a:endParaRPr lang="en-US" sz="2200" dirty="0">
              <a:solidFill>
                <a:schemeClr val="tx1">
                  <a:lumMod val="85000"/>
                  <a:lumOff val="15000"/>
                </a:schemeClr>
              </a:solidFill>
              <a:latin typeface=""/>
              <a:cs typeface="Carlito"/>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fontScale="92500" lnSpcReduction="10000"/>
          </a:bodyPr>
          <a:lstStyle/>
          <a:p>
            <a:pPr marL="354965" indent="-342900">
              <a:lnSpc>
                <a:spcPct val="100000"/>
              </a:lnSpc>
              <a:spcBef>
                <a:spcPts val="490"/>
              </a:spcBef>
              <a:buClr>
                <a:srgbClr val="E28312"/>
              </a:buClr>
              <a:buFont typeface="Wingdings" pitchFamily="2" charset="2"/>
              <a:buChar char="§"/>
              <a:tabLst>
                <a:tab pos="196215" algn="l"/>
              </a:tabLst>
            </a:pPr>
            <a:r>
              <a:rPr lang="en-US" sz="2400" dirty="0">
                <a:latin typeface=""/>
                <a:cs typeface="Carlito"/>
              </a:rPr>
              <a:t>Our </a:t>
            </a:r>
            <a:r>
              <a:rPr lang="en-US" sz="2400" spc="-5" dirty="0">
                <a:latin typeface=""/>
                <a:cs typeface="Carlito"/>
              </a:rPr>
              <a:t>task: </a:t>
            </a:r>
            <a:r>
              <a:rPr lang="en-US" sz="2400" spc="-20" dirty="0">
                <a:latin typeface=""/>
                <a:cs typeface="Carlito"/>
              </a:rPr>
              <a:t>to develop </a:t>
            </a:r>
            <a:r>
              <a:rPr lang="en-US" sz="2400" dirty="0">
                <a:latin typeface=""/>
                <a:cs typeface="Carlito"/>
              </a:rPr>
              <a:t>a machine learning model </a:t>
            </a:r>
            <a:r>
              <a:rPr lang="en-US" sz="2400" spc="-25" dirty="0">
                <a:latin typeface=""/>
                <a:cs typeface="Carlito"/>
              </a:rPr>
              <a:t>for </a:t>
            </a:r>
            <a:r>
              <a:rPr lang="en-US" sz="2400" dirty="0">
                <a:latin typeface=""/>
                <a:cs typeface="Carlito"/>
              </a:rPr>
              <a:t>Space Y who </a:t>
            </a:r>
            <a:r>
              <a:rPr lang="en-US" sz="2400" spc="-20" dirty="0">
                <a:latin typeface=""/>
                <a:cs typeface="Carlito"/>
              </a:rPr>
              <a:t>wants to </a:t>
            </a:r>
            <a:r>
              <a:rPr lang="en-US" sz="2400" spc="-5" dirty="0">
                <a:latin typeface=""/>
                <a:cs typeface="Carlito"/>
              </a:rPr>
              <a:t>bid </a:t>
            </a:r>
            <a:r>
              <a:rPr lang="en-US" sz="2400" spc="-20" dirty="0">
                <a:latin typeface=""/>
                <a:cs typeface="Carlito"/>
              </a:rPr>
              <a:t>against</a:t>
            </a:r>
            <a:r>
              <a:rPr lang="en-US" sz="2400" spc="-70" dirty="0">
                <a:latin typeface=""/>
                <a:cs typeface="Carlito"/>
              </a:rPr>
              <a:t> </a:t>
            </a:r>
            <a:r>
              <a:rPr lang="en-US" sz="2400" dirty="0">
                <a:latin typeface=""/>
                <a:cs typeface="Carlito"/>
              </a:rPr>
              <a:t>SpaceX</a:t>
            </a:r>
          </a:p>
          <a:p>
            <a:pPr marL="354965" indent="-342900">
              <a:lnSpc>
                <a:spcPct val="100000"/>
              </a:lnSpc>
              <a:spcBef>
                <a:spcPts val="395"/>
              </a:spcBef>
              <a:buClr>
                <a:srgbClr val="E28312"/>
              </a:buClr>
              <a:buFont typeface="Wingdings" pitchFamily="2" charset="2"/>
              <a:buChar char="§"/>
              <a:tabLst>
                <a:tab pos="196215" algn="l"/>
              </a:tabLst>
            </a:pPr>
            <a:r>
              <a:rPr lang="en-US" sz="2400" spc="-5" dirty="0">
                <a:latin typeface=""/>
                <a:cs typeface="Carlito"/>
              </a:rPr>
              <a:t>The goal </a:t>
            </a:r>
            <a:r>
              <a:rPr lang="en-US" sz="2400" dirty="0">
                <a:latin typeface=""/>
                <a:cs typeface="Carlito"/>
              </a:rPr>
              <a:t>of </a:t>
            </a:r>
            <a:r>
              <a:rPr lang="en-US" sz="2400" spc="-5" dirty="0">
                <a:latin typeface=""/>
                <a:cs typeface="Carlito"/>
              </a:rPr>
              <a:t>model is </a:t>
            </a:r>
            <a:r>
              <a:rPr lang="en-US" sz="2400" spc="-20" dirty="0">
                <a:latin typeface=""/>
                <a:cs typeface="Carlito"/>
              </a:rPr>
              <a:t>to </a:t>
            </a:r>
            <a:r>
              <a:rPr lang="en-US" sz="2400" spc="-5" dirty="0">
                <a:latin typeface=""/>
                <a:cs typeface="Carlito"/>
              </a:rPr>
              <a:t>predict when </a:t>
            </a:r>
            <a:r>
              <a:rPr lang="en-US" sz="2400" spc="-15" dirty="0">
                <a:latin typeface=""/>
                <a:cs typeface="Carlito"/>
              </a:rPr>
              <a:t>Stage </a:t>
            </a:r>
            <a:r>
              <a:rPr lang="en-US" sz="2400" dirty="0">
                <a:latin typeface=""/>
                <a:cs typeface="Carlito"/>
              </a:rPr>
              <a:t>1 </a:t>
            </a:r>
            <a:r>
              <a:rPr lang="en-US" sz="2400" spc="-5" dirty="0">
                <a:latin typeface=""/>
                <a:cs typeface="Carlito"/>
              </a:rPr>
              <a:t>will successfully </a:t>
            </a:r>
            <a:r>
              <a:rPr lang="en-US" sz="2400" dirty="0">
                <a:latin typeface=""/>
                <a:cs typeface="Carlito"/>
              </a:rPr>
              <a:t>land </a:t>
            </a:r>
            <a:r>
              <a:rPr lang="en-US" sz="2400" spc="-20" dirty="0">
                <a:latin typeface=""/>
                <a:cs typeface="Carlito"/>
              </a:rPr>
              <a:t>to </a:t>
            </a:r>
            <a:r>
              <a:rPr lang="en-US" sz="2400" spc="-35" dirty="0">
                <a:latin typeface=""/>
                <a:cs typeface="Carlito"/>
              </a:rPr>
              <a:t>save </a:t>
            </a:r>
            <a:r>
              <a:rPr lang="en-US" sz="2400" spc="-5" dirty="0">
                <a:latin typeface=""/>
                <a:cs typeface="Carlito"/>
              </a:rPr>
              <a:t>~$100 million</a:t>
            </a:r>
            <a:r>
              <a:rPr lang="en-US" sz="2400" spc="-110" dirty="0">
                <a:latin typeface=""/>
                <a:cs typeface="Carlito"/>
              </a:rPr>
              <a:t> </a:t>
            </a:r>
            <a:r>
              <a:rPr lang="en-US" sz="2400" dirty="0">
                <a:latin typeface=""/>
                <a:cs typeface="Carlito"/>
              </a:rPr>
              <a:t>USD</a:t>
            </a:r>
          </a:p>
          <a:p>
            <a:pPr marL="354965" indent="-342900">
              <a:lnSpc>
                <a:spcPct val="100000"/>
              </a:lnSpc>
              <a:spcBef>
                <a:spcPts val="409"/>
              </a:spcBef>
              <a:buClr>
                <a:srgbClr val="E28312"/>
              </a:buClr>
              <a:buFont typeface="Wingdings" pitchFamily="2" charset="2"/>
              <a:buChar char="§"/>
              <a:tabLst>
                <a:tab pos="196215" algn="l"/>
              </a:tabLst>
            </a:pPr>
            <a:r>
              <a:rPr lang="en-US" sz="2400" spc="-5" dirty="0">
                <a:latin typeface=""/>
                <a:cs typeface="Carlito"/>
              </a:rPr>
              <a:t>Used </a:t>
            </a:r>
            <a:r>
              <a:rPr lang="en-US" sz="2400" spc="-25" dirty="0">
                <a:latin typeface=""/>
                <a:cs typeface="Carlito"/>
              </a:rPr>
              <a:t>data </a:t>
            </a:r>
            <a:r>
              <a:rPr lang="en-US" sz="2400" spc="-20" dirty="0">
                <a:latin typeface=""/>
                <a:cs typeface="Carlito"/>
              </a:rPr>
              <a:t>from </a:t>
            </a:r>
            <a:r>
              <a:rPr lang="en-US" sz="2400" dirty="0">
                <a:latin typeface=""/>
                <a:cs typeface="Carlito"/>
              </a:rPr>
              <a:t>a </a:t>
            </a:r>
            <a:r>
              <a:rPr lang="en-US" sz="2400" spc="-5" dirty="0">
                <a:latin typeface=""/>
                <a:cs typeface="Carlito"/>
              </a:rPr>
              <a:t>public </a:t>
            </a:r>
            <a:r>
              <a:rPr lang="en-US" sz="2400" dirty="0">
                <a:latin typeface=""/>
                <a:cs typeface="Carlito"/>
              </a:rPr>
              <a:t>SpaceX API and </a:t>
            </a:r>
            <a:r>
              <a:rPr lang="en-US" sz="2400" spc="-5" dirty="0">
                <a:latin typeface=""/>
                <a:cs typeface="Carlito"/>
              </a:rPr>
              <a:t>web scraping </a:t>
            </a:r>
            <a:r>
              <a:rPr lang="en-US" sz="2400" dirty="0">
                <a:latin typeface=""/>
                <a:cs typeface="Carlito"/>
              </a:rPr>
              <a:t>SpaceX Wikipedia</a:t>
            </a:r>
            <a:r>
              <a:rPr lang="en-US" sz="2400" spc="-195" dirty="0">
                <a:latin typeface=""/>
                <a:cs typeface="Carlito"/>
              </a:rPr>
              <a:t> </a:t>
            </a:r>
            <a:r>
              <a:rPr lang="en-US" sz="2400" spc="-5" dirty="0">
                <a:latin typeface=""/>
                <a:cs typeface="Carlito"/>
              </a:rPr>
              <a:t>page</a:t>
            </a:r>
            <a:endParaRPr lang="en-US" sz="2400" dirty="0">
              <a:latin typeface=""/>
              <a:cs typeface="Carlito"/>
            </a:endParaRPr>
          </a:p>
          <a:p>
            <a:pPr marL="354965" indent="-342900">
              <a:lnSpc>
                <a:spcPct val="100000"/>
              </a:lnSpc>
              <a:spcBef>
                <a:spcPts val="400"/>
              </a:spcBef>
              <a:buClr>
                <a:srgbClr val="E28312"/>
              </a:buClr>
              <a:buFont typeface="Wingdings" pitchFamily="2" charset="2"/>
              <a:buChar char="§"/>
              <a:tabLst>
                <a:tab pos="196215" algn="l"/>
              </a:tabLst>
            </a:pPr>
            <a:r>
              <a:rPr lang="en-US" sz="2400" spc="-25" dirty="0">
                <a:latin typeface=""/>
                <a:cs typeface="Carlito"/>
              </a:rPr>
              <a:t>Created data </a:t>
            </a:r>
            <a:r>
              <a:rPr lang="en-US" sz="2400" spc="-5" dirty="0">
                <a:latin typeface=""/>
                <a:cs typeface="Carlito"/>
              </a:rPr>
              <a:t>labels </a:t>
            </a:r>
            <a:r>
              <a:rPr lang="en-US" sz="2400" dirty="0">
                <a:latin typeface=""/>
                <a:cs typeface="Carlito"/>
              </a:rPr>
              <a:t>and </a:t>
            </a:r>
            <a:r>
              <a:rPr lang="en-US" sz="2400" spc="-25" dirty="0">
                <a:latin typeface=""/>
                <a:cs typeface="Carlito"/>
              </a:rPr>
              <a:t>stored data into </a:t>
            </a:r>
            <a:r>
              <a:rPr lang="en-US" sz="2400" dirty="0">
                <a:latin typeface=""/>
                <a:cs typeface="Carlito"/>
              </a:rPr>
              <a:t>a </a:t>
            </a:r>
            <a:r>
              <a:rPr lang="en-US" sz="2400" spc="-5" dirty="0">
                <a:latin typeface=""/>
                <a:cs typeface="Carlito"/>
              </a:rPr>
              <a:t>DB2 SQL</a:t>
            </a:r>
            <a:r>
              <a:rPr lang="en-US" sz="2400" spc="-15" dirty="0">
                <a:latin typeface=""/>
                <a:cs typeface="Carlito"/>
              </a:rPr>
              <a:t> </a:t>
            </a:r>
            <a:r>
              <a:rPr lang="en-US" sz="2400" spc="-5" dirty="0">
                <a:latin typeface=""/>
                <a:cs typeface="Carlito"/>
              </a:rPr>
              <a:t>database</a:t>
            </a:r>
            <a:endParaRPr lang="en-US" sz="2400" dirty="0">
              <a:latin typeface=""/>
              <a:cs typeface="Carlito"/>
            </a:endParaRPr>
          </a:p>
          <a:p>
            <a:pPr marL="354965" indent="-342900">
              <a:lnSpc>
                <a:spcPct val="100000"/>
              </a:lnSpc>
              <a:spcBef>
                <a:spcPts val="395"/>
              </a:spcBef>
              <a:buClr>
                <a:srgbClr val="E28312"/>
              </a:buClr>
              <a:buFont typeface="Wingdings" pitchFamily="2" charset="2"/>
              <a:buChar char="§"/>
              <a:tabLst>
                <a:tab pos="196215" algn="l"/>
              </a:tabLst>
            </a:pPr>
            <a:r>
              <a:rPr lang="en-US" sz="2400" spc="-25" dirty="0">
                <a:latin typeface=""/>
                <a:cs typeface="Carlito"/>
              </a:rPr>
              <a:t>Created </a:t>
            </a:r>
            <a:r>
              <a:rPr lang="en-US" sz="2400" dirty="0">
                <a:latin typeface=""/>
                <a:cs typeface="Carlito"/>
              </a:rPr>
              <a:t>a </a:t>
            </a:r>
            <a:r>
              <a:rPr lang="en-US" sz="2400" spc="-5" dirty="0">
                <a:latin typeface=""/>
                <a:cs typeface="Carlito"/>
              </a:rPr>
              <a:t>dashboard </a:t>
            </a:r>
            <a:r>
              <a:rPr lang="en-US" sz="2400" spc="-25" dirty="0">
                <a:latin typeface=""/>
                <a:cs typeface="Carlito"/>
              </a:rPr>
              <a:t>for</a:t>
            </a:r>
            <a:r>
              <a:rPr lang="en-US" sz="2400" spc="-125" dirty="0">
                <a:latin typeface=""/>
                <a:cs typeface="Carlito"/>
              </a:rPr>
              <a:t> </a:t>
            </a:r>
            <a:r>
              <a:rPr lang="en-US" sz="2400" spc="-20" dirty="0">
                <a:latin typeface=""/>
                <a:cs typeface="Carlito"/>
              </a:rPr>
              <a:t>visualization</a:t>
            </a:r>
            <a:endParaRPr lang="en-US" sz="2400" dirty="0">
              <a:latin typeface=""/>
              <a:cs typeface="Carlito"/>
            </a:endParaRPr>
          </a:p>
          <a:p>
            <a:pPr marL="354965" indent="-342900">
              <a:lnSpc>
                <a:spcPct val="100000"/>
              </a:lnSpc>
              <a:spcBef>
                <a:spcPts val="405"/>
              </a:spcBef>
              <a:buClr>
                <a:srgbClr val="E28312"/>
              </a:buClr>
              <a:buFont typeface="Wingdings" pitchFamily="2" charset="2"/>
              <a:buChar char="§"/>
              <a:tabLst>
                <a:tab pos="196215" algn="l"/>
              </a:tabLst>
            </a:pPr>
            <a:r>
              <a:rPr lang="en-US" sz="2400" spc="-50" dirty="0">
                <a:latin typeface=""/>
                <a:cs typeface="Carlito"/>
              </a:rPr>
              <a:t>We </a:t>
            </a:r>
            <a:r>
              <a:rPr lang="en-US" sz="2400" spc="-25" dirty="0">
                <a:latin typeface=""/>
                <a:cs typeface="Carlito"/>
              </a:rPr>
              <a:t>created </a:t>
            </a:r>
            <a:r>
              <a:rPr lang="en-US" sz="2400" dirty="0">
                <a:latin typeface=""/>
                <a:cs typeface="Carlito"/>
              </a:rPr>
              <a:t>a machine learning model </a:t>
            </a:r>
            <a:r>
              <a:rPr lang="en-US" sz="2400" spc="-5" dirty="0">
                <a:latin typeface=""/>
                <a:cs typeface="Carlito"/>
              </a:rPr>
              <a:t>with </a:t>
            </a:r>
            <a:r>
              <a:rPr lang="en-US" sz="2400" dirty="0">
                <a:latin typeface=""/>
                <a:cs typeface="Carlito"/>
              </a:rPr>
              <a:t>an </a:t>
            </a:r>
            <a:r>
              <a:rPr lang="en-US" sz="2400" spc="-5" dirty="0">
                <a:latin typeface=""/>
                <a:cs typeface="Carlito"/>
              </a:rPr>
              <a:t>accuracy of</a:t>
            </a:r>
            <a:r>
              <a:rPr lang="en-US" sz="2400" spc="-105" dirty="0">
                <a:latin typeface=""/>
                <a:cs typeface="Carlito"/>
              </a:rPr>
              <a:t> </a:t>
            </a:r>
            <a:r>
              <a:rPr lang="en-US" sz="2400" dirty="0">
                <a:latin typeface=""/>
                <a:cs typeface="Carlito"/>
              </a:rPr>
              <a:t>83%</a:t>
            </a:r>
          </a:p>
          <a:p>
            <a:pPr marL="354965" marR="276860" indent="-342900">
              <a:lnSpc>
                <a:spcPts val="2160"/>
              </a:lnSpc>
              <a:spcBef>
                <a:spcPts val="635"/>
              </a:spcBef>
              <a:buClr>
                <a:srgbClr val="E28312"/>
              </a:buClr>
              <a:buFont typeface="Wingdings" pitchFamily="2" charset="2"/>
              <a:buChar char="§"/>
              <a:tabLst>
                <a:tab pos="196215" algn="l"/>
              </a:tabLst>
            </a:pPr>
            <a:r>
              <a:rPr lang="en-US" sz="2400" spc="-5" dirty="0">
                <a:latin typeface=""/>
                <a:cs typeface="Carlito"/>
              </a:rPr>
              <a:t>Elon </a:t>
            </a:r>
            <a:r>
              <a:rPr lang="en-US" sz="2400" dirty="0">
                <a:latin typeface=""/>
                <a:cs typeface="Carlito"/>
              </a:rPr>
              <a:t>Musk </a:t>
            </a:r>
            <a:r>
              <a:rPr lang="en-US" sz="2400" spc="-5" dirty="0">
                <a:latin typeface=""/>
                <a:cs typeface="Carlito"/>
              </a:rPr>
              <a:t>of </a:t>
            </a:r>
            <a:r>
              <a:rPr lang="en-US" sz="2400" dirty="0" err="1">
                <a:latin typeface=""/>
                <a:cs typeface="Carlito"/>
              </a:rPr>
              <a:t>SpaceY</a:t>
            </a:r>
            <a:r>
              <a:rPr lang="en-US" sz="2400" dirty="0">
                <a:latin typeface=""/>
                <a:cs typeface="Carlito"/>
              </a:rPr>
              <a:t> </a:t>
            </a:r>
            <a:r>
              <a:rPr lang="en-US" sz="2400" spc="-5" dirty="0">
                <a:latin typeface=""/>
                <a:cs typeface="Carlito"/>
              </a:rPr>
              <a:t>can use </a:t>
            </a:r>
            <a:r>
              <a:rPr lang="en-US" sz="2400" dirty="0">
                <a:latin typeface=""/>
                <a:cs typeface="Carlito"/>
              </a:rPr>
              <a:t>this model </a:t>
            </a:r>
            <a:r>
              <a:rPr lang="en-US" sz="2400" spc="-20" dirty="0">
                <a:latin typeface=""/>
                <a:cs typeface="Carlito"/>
              </a:rPr>
              <a:t>to </a:t>
            </a:r>
            <a:r>
              <a:rPr lang="en-US" sz="2400" spc="-5" dirty="0">
                <a:latin typeface=""/>
                <a:cs typeface="Carlito"/>
              </a:rPr>
              <a:t>predict with </a:t>
            </a:r>
            <a:r>
              <a:rPr lang="en-US" sz="2400" spc="-20" dirty="0">
                <a:latin typeface=""/>
                <a:cs typeface="Carlito"/>
              </a:rPr>
              <a:t>relatively </a:t>
            </a:r>
            <a:r>
              <a:rPr lang="en-US" sz="2400" spc="-5" dirty="0">
                <a:latin typeface=""/>
                <a:cs typeface="Carlito"/>
              </a:rPr>
              <a:t>high accuracy whether </a:t>
            </a:r>
            <a:r>
              <a:rPr lang="en-US" sz="2400" dirty="0">
                <a:latin typeface=""/>
                <a:cs typeface="Carlito"/>
              </a:rPr>
              <a:t>a  launch </a:t>
            </a:r>
            <a:r>
              <a:rPr lang="en-US" sz="2400" spc="-5" dirty="0">
                <a:latin typeface=""/>
                <a:cs typeface="Carlito"/>
              </a:rPr>
              <a:t>will </a:t>
            </a:r>
            <a:r>
              <a:rPr lang="en-US" sz="2400" spc="-35" dirty="0">
                <a:latin typeface=""/>
                <a:cs typeface="Carlito"/>
              </a:rPr>
              <a:t>have </a:t>
            </a:r>
            <a:r>
              <a:rPr lang="en-US" sz="2400" dirty="0">
                <a:latin typeface=""/>
                <a:cs typeface="Carlito"/>
              </a:rPr>
              <a:t>a </a:t>
            </a:r>
            <a:r>
              <a:rPr lang="en-US" sz="2400" spc="-5" dirty="0">
                <a:latin typeface=""/>
                <a:cs typeface="Carlito"/>
              </a:rPr>
              <a:t>successful </a:t>
            </a:r>
            <a:r>
              <a:rPr lang="en-US" sz="2400" spc="-20" dirty="0">
                <a:latin typeface=""/>
                <a:cs typeface="Carlito"/>
              </a:rPr>
              <a:t>Stage </a:t>
            </a:r>
            <a:r>
              <a:rPr lang="en-US" sz="2400" dirty="0">
                <a:latin typeface=""/>
                <a:cs typeface="Carlito"/>
              </a:rPr>
              <a:t>1 landing </a:t>
            </a:r>
            <a:r>
              <a:rPr lang="en-US" sz="2400" spc="-25" dirty="0">
                <a:latin typeface=""/>
                <a:cs typeface="Carlito"/>
              </a:rPr>
              <a:t>before </a:t>
            </a:r>
            <a:r>
              <a:rPr lang="en-US" sz="2400" dirty="0">
                <a:latin typeface=""/>
                <a:cs typeface="Carlito"/>
              </a:rPr>
              <a:t>launch </a:t>
            </a:r>
            <a:r>
              <a:rPr lang="en-US" sz="2400" spc="-20" dirty="0">
                <a:latin typeface=""/>
                <a:cs typeface="Carlito"/>
              </a:rPr>
              <a:t>to </a:t>
            </a:r>
            <a:r>
              <a:rPr lang="en-US" sz="2400" spc="-5" dirty="0">
                <a:latin typeface=""/>
                <a:cs typeface="Carlito"/>
              </a:rPr>
              <a:t>determine whether </a:t>
            </a:r>
            <a:r>
              <a:rPr lang="en-US" sz="2400" dirty="0">
                <a:latin typeface=""/>
                <a:cs typeface="Carlito"/>
              </a:rPr>
              <a:t>the launch  </a:t>
            </a:r>
            <a:r>
              <a:rPr lang="en-US" sz="2400" spc="-5" dirty="0">
                <a:latin typeface=""/>
                <a:cs typeface="Carlito"/>
              </a:rPr>
              <a:t>should be </a:t>
            </a:r>
            <a:r>
              <a:rPr lang="en-US" sz="2400" dirty="0">
                <a:latin typeface=""/>
                <a:cs typeface="Carlito"/>
              </a:rPr>
              <a:t>made </a:t>
            </a:r>
            <a:r>
              <a:rPr lang="en-US" sz="2400" spc="-5" dirty="0">
                <a:latin typeface=""/>
                <a:cs typeface="Carlito"/>
              </a:rPr>
              <a:t>or</a:t>
            </a:r>
            <a:r>
              <a:rPr lang="en-US" sz="2400" spc="-105" dirty="0">
                <a:latin typeface=""/>
                <a:cs typeface="Carlito"/>
              </a:rPr>
              <a:t> </a:t>
            </a:r>
            <a:r>
              <a:rPr lang="en-US" sz="2400" spc="-5" dirty="0">
                <a:latin typeface=""/>
                <a:cs typeface="Carlito"/>
              </a:rPr>
              <a:t>not</a:t>
            </a:r>
            <a:endParaRPr lang="en-US" sz="2400" dirty="0">
              <a:latin typeface=""/>
              <a:cs typeface="Carlito"/>
            </a:endParaRPr>
          </a:p>
          <a:p>
            <a:pPr marL="354965" marR="5080" indent="-342900">
              <a:lnSpc>
                <a:spcPts val="2200"/>
              </a:lnSpc>
              <a:spcBef>
                <a:spcPts val="605"/>
              </a:spcBef>
              <a:buClr>
                <a:srgbClr val="E28312"/>
              </a:buClr>
              <a:buFont typeface="Wingdings" pitchFamily="2" charset="2"/>
              <a:buChar char="§"/>
              <a:tabLst>
                <a:tab pos="196215" algn="l"/>
              </a:tabLst>
            </a:pPr>
            <a:r>
              <a:rPr lang="en-US" sz="2400" spc="-5" dirty="0">
                <a:latin typeface=""/>
                <a:cs typeface="Carlito"/>
              </a:rPr>
              <a:t>If possible </a:t>
            </a:r>
            <a:r>
              <a:rPr lang="en-US" sz="2400" spc="-20" dirty="0">
                <a:latin typeface=""/>
                <a:cs typeface="Carlito"/>
              </a:rPr>
              <a:t>more </a:t>
            </a:r>
            <a:r>
              <a:rPr lang="en-US" sz="2400" spc="-25" dirty="0">
                <a:latin typeface=""/>
                <a:cs typeface="Carlito"/>
              </a:rPr>
              <a:t>data </a:t>
            </a:r>
            <a:r>
              <a:rPr lang="en-US" sz="2400" spc="-5" dirty="0">
                <a:latin typeface=""/>
                <a:cs typeface="Carlito"/>
              </a:rPr>
              <a:t>should </a:t>
            </a:r>
            <a:r>
              <a:rPr lang="en-US" sz="2400" dirty="0">
                <a:latin typeface=""/>
                <a:cs typeface="Carlito"/>
              </a:rPr>
              <a:t>be </a:t>
            </a:r>
            <a:r>
              <a:rPr lang="en-US" sz="2400" spc="-5" dirty="0">
                <a:latin typeface=""/>
                <a:cs typeface="Carlito"/>
              </a:rPr>
              <a:t>collected </a:t>
            </a:r>
            <a:r>
              <a:rPr lang="en-US" sz="2400" spc="-20" dirty="0">
                <a:latin typeface=""/>
                <a:cs typeface="Carlito"/>
              </a:rPr>
              <a:t>to </a:t>
            </a:r>
            <a:r>
              <a:rPr lang="en-US" sz="2400" spc="-25" dirty="0">
                <a:latin typeface=""/>
                <a:cs typeface="Carlito"/>
              </a:rPr>
              <a:t>better </a:t>
            </a:r>
            <a:r>
              <a:rPr lang="en-US" sz="2400" spc="-5" dirty="0">
                <a:latin typeface=""/>
                <a:cs typeface="Carlito"/>
              </a:rPr>
              <a:t>determine </a:t>
            </a:r>
            <a:r>
              <a:rPr lang="en-US" sz="2400" dirty="0">
                <a:latin typeface=""/>
                <a:cs typeface="Carlito"/>
              </a:rPr>
              <a:t>the </a:t>
            </a:r>
            <a:r>
              <a:rPr lang="en-US" sz="2400" spc="-10" dirty="0">
                <a:latin typeface=""/>
                <a:cs typeface="Carlito"/>
              </a:rPr>
              <a:t>best </a:t>
            </a:r>
            <a:r>
              <a:rPr lang="en-US" sz="2400" dirty="0">
                <a:latin typeface=""/>
                <a:cs typeface="Carlito"/>
              </a:rPr>
              <a:t>machine learning model  and </a:t>
            </a:r>
            <a:r>
              <a:rPr lang="en-US" sz="2400" spc="-25" dirty="0">
                <a:latin typeface=""/>
                <a:cs typeface="Carlito"/>
              </a:rPr>
              <a:t>improve</a:t>
            </a:r>
            <a:r>
              <a:rPr lang="en-US" sz="2400" spc="-30" dirty="0">
                <a:latin typeface=""/>
                <a:cs typeface="Carlito"/>
              </a:rPr>
              <a:t> </a:t>
            </a:r>
            <a:r>
              <a:rPr lang="en-US" sz="2400" spc="-5" dirty="0">
                <a:latin typeface=""/>
                <a:cs typeface="Carlito"/>
              </a:rPr>
              <a:t>accuracy</a:t>
            </a:r>
            <a:endParaRPr lang="en-US" sz="2400" dirty="0">
              <a:latin typeface=""/>
              <a:cs typeface="Carlito"/>
            </a:endParaRPr>
          </a:p>
          <a:p>
            <a:pPr>
              <a:lnSpc>
                <a:spcPct val="100000"/>
              </a:lnSpc>
              <a:spcBef>
                <a:spcPts val="1400"/>
              </a:spcBef>
              <a:buFont typeface="Wingdings" pitchFamily="2" charset="2"/>
              <a:buChar char="§"/>
            </a:pPr>
            <a:endParaRPr lang="en-US" sz="2200" dirty="0">
              <a:latin typeface=""/>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39433"/>
            <a:ext cx="10515600" cy="4671427"/>
          </a:xfrm>
          <a:prstGeom prst="rect">
            <a:avLst/>
          </a:prstGeom>
        </p:spPr>
        <p:txBody>
          <a:bodyPr>
            <a:normAutofit/>
          </a:bodyPr>
          <a:lstStyle/>
          <a:p>
            <a:pPr marL="0" indent="0">
              <a:lnSpc>
                <a:spcPct val="100000"/>
              </a:lnSpc>
              <a:spcBef>
                <a:spcPts val="1295"/>
              </a:spcBef>
              <a:buNone/>
            </a:pPr>
            <a:r>
              <a:rPr lang="en-US" sz="2200" b="1" dirty="0">
                <a:uFill>
                  <a:solidFill>
                    <a:srgbClr val="404040"/>
                  </a:solidFill>
                </a:uFill>
                <a:latin typeface=""/>
                <a:cs typeface="Carlito"/>
              </a:rPr>
              <a:t>GitHub </a:t>
            </a:r>
            <a:r>
              <a:rPr lang="en-US" sz="2200" b="1" spc="-10" dirty="0">
                <a:uFill>
                  <a:solidFill>
                    <a:srgbClr val="404040"/>
                  </a:solidFill>
                </a:uFill>
                <a:latin typeface=""/>
                <a:cs typeface="Carlito"/>
              </a:rPr>
              <a:t>Repository</a:t>
            </a:r>
            <a:r>
              <a:rPr lang="en-US" sz="2200" b="1" spc="-40" dirty="0">
                <a:uFill>
                  <a:solidFill>
                    <a:srgbClr val="404040"/>
                  </a:solidFill>
                </a:uFill>
                <a:latin typeface=""/>
                <a:cs typeface="Carlito"/>
              </a:rPr>
              <a:t> </a:t>
            </a:r>
            <a:r>
              <a:rPr lang="en-US" sz="2200" b="1" spc="-5" dirty="0">
                <a:uFill>
                  <a:solidFill>
                    <a:srgbClr val="404040"/>
                  </a:solidFill>
                </a:uFill>
                <a:latin typeface=""/>
                <a:cs typeface="Carlito"/>
              </a:rPr>
              <a:t>URL:</a:t>
            </a:r>
            <a:endParaRPr lang="en-US" sz="2200" b="1" dirty="0">
              <a:latin typeface=""/>
              <a:cs typeface="Carlito"/>
            </a:endParaRPr>
          </a:p>
          <a:p>
            <a:pPr marL="12700">
              <a:lnSpc>
                <a:spcPct val="100000"/>
              </a:lnSpc>
              <a:spcBef>
                <a:spcPts val="5"/>
              </a:spcBef>
            </a:pPr>
            <a:r>
              <a:rPr lang="en-US" sz="2200" u="heavy" spc="-5" dirty="0">
                <a:solidFill>
                  <a:srgbClr val="404040"/>
                </a:solidFill>
                <a:uFill>
                  <a:solidFill>
                    <a:srgbClr val="404040"/>
                  </a:solidFill>
                </a:uFill>
                <a:latin typeface=""/>
                <a:cs typeface="Carlito"/>
                <a:hlinkClick r:id="rId4"/>
              </a:rPr>
              <a:t>https://github.com/sankhan/IBM-capston-</a:t>
            </a:r>
            <a:endParaRPr lang="en-US" sz="2200" u="heavy" spc="-5" dirty="0">
              <a:solidFill>
                <a:srgbClr val="404040"/>
              </a:solidFill>
              <a:uFill>
                <a:solidFill>
                  <a:srgbClr val="404040"/>
                </a:solidFill>
              </a:uFill>
              <a:latin typeface=""/>
              <a:cs typeface="Carlito"/>
            </a:endParaRPr>
          </a:p>
          <a:p>
            <a:pPr marL="0" indent="0">
              <a:lnSpc>
                <a:spcPct val="100000"/>
              </a:lnSpc>
              <a:spcBef>
                <a:spcPts val="5"/>
              </a:spcBef>
              <a:buNone/>
            </a:pPr>
            <a:r>
              <a:rPr lang="en-US" sz="2200" b="1" spc="-5" dirty="0">
                <a:uFill>
                  <a:solidFill>
                    <a:srgbClr val="404040"/>
                  </a:solidFill>
                </a:uFill>
                <a:latin typeface=""/>
                <a:cs typeface="Carlito"/>
              </a:rPr>
              <a:t>Instructors:</a:t>
            </a:r>
            <a:endParaRPr lang="en-US" sz="2200" b="1" dirty="0">
              <a:latin typeface=""/>
              <a:cs typeface="Carlito"/>
            </a:endParaRPr>
          </a:p>
          <a:p>
            <a:pPr marL="0" indent="0">
              <a:buNone/>
            </a:pPr>
            <a:r>
              <a:rPr lang="en-US" sz="2200" dirty="0" err="1">
                <a:solidFill>
                  <a:srgbClr val="24292F"/>
                </a:solidFill>
                <a:latin typeface=""/>
              </a:rPr>
              <a:t>Rav</a:t>
            </a:r>
            <a:r>
              <a:rPr lang="en-US" sz="2200" dirty="0">
                <a:solidFill>
                  <a:srgbClr val="24292F"/>
                </a:solidFill>
                <a:latin typeface=""/>
              </a:rPr>
              <a:t> Ahuja, Alex </a:t>
            </a:r>
            <a:r>
              <a:rPr lang="en-US" sz="2200" dirty="0" err="1">
                <a:solidFill>
                  <a:srgbClr val="24292F"/>
                </a:solidFill>
                <a:latin typeface=""/>
              </a:rPr>
              <a:t>Aklson</a:t>
            </a:r>
            <a:r>
              <a:rPr lang="en-US" sz="2200" dirty="0">
                <a:solidFill>
                  <a:srgbClr val="24292F"/>
                </a:solidFill>
                <a:latin typeface=""/>
              </a:rPr>
              <a:t>, </a:t>
            </a:r>
            <a:r>
              <a:rPr lang="en-US" sz="2200" dirty="0" err="1">
                <a:solidFill>
                  <a:srgbClr val="24292F"/>
                </a:solidFill>
                <a:latin typeface=""/>
              </a:rPr>
              <a:t>Aije</a:t>
            </a:r>
            <a:r>
              <a:rPr lang="en-US" sz="2200" dirty="0">
                <a:solidFill>
                  <a:srgbClr val="24292F"/>
                </a:solidFill>
                <a:latin typeface=""/>
              </a:rPr>
              <a:t> </a:t>
            </a:r>
            <a:r>
              <a:rPr lang="en-US" sz="2200" dirty="0" err="1">
                <a:solidFill>
                  <a:srgbClr val="24292F"/>
                </a:solidFill>
                <a:latin typeface=""/>
              </a:rPr>
              <a:t>Egwaikhide</a:t>
            </a:r>
            <a:r>
              <a:rPr lang="en-US" sz="2200" dirty="0">
                <a:solidFill>
                  <a:srgbClr val="24292F"/>
                </a:solidFill>
                <a:latin typeface=""/>
              </a:rPr>
              <a:t>, Svetlana Levitan, Romeo </a:t>
            </a:r>
            <a:r>
              <a:rPr lang="en-US" sz="2200" dirty="0" err="1">
                <a:solidFill>
                  <a:srgbClr val="24292F"/>
                </a:solidFill>
                <a:latin typeface=""/>
              </a:rPr>
              <a:t>Kienzler</a:t>
            </a:r>
            <a:r>
              <a:rPr lang="en-US" sz="2200" dirty="0">
                <a:solidFill>
                  <a:srgbClr val="24292F"/>
                </a:solidFill>
                <a:latin typeface=""/>
              </a:rPr>
              <a:t>, </a:t>
            </a:r>
            <a:r>
              <a:rPr lang="en-US" sz="2200" dirty="0" err="1">
                <a:solidFill>
                  <a:srgbClr val="24292F"/>
                </a:solidFill>
                <a:latin typeface=""/>
              </a:rPr>
              <a:t>Polong</a:t>
            </a:r>
            <a:r>
              <a:rPr lang="en-US" sz="2200" dirty="0">
                <a:solidFill>
                  <a:srgbClr val="24292F"/>
                </a:solidFill>
                <a:latin typeface=""/>
              </a:rPr>
              <a:t> Lin, Joseph </a:t>
            </a:r>
            <a:r>
              <a:rPr lang="en-US" sz="2200" dirty="0" err="1">
                <a:solidFill>
                  <a:srgbClr val="24292F"/>
                </a:solidFill>
                <a:latin typeface=""/>
              </a:rPr>
              <a:t>Santarcangelo</a:t>
            </a:r>
            <a:r>
              <a:rPr lang="en-US" sz="2200" dirty="0">
                <a:solidFill>
                  <a:srgbClr val="24292F"/>
                </a:solidFill>
                <a:latin typeface=""/>
              </a:rPr>
              <a:t>, Azim </a:t>
            </a:r>
            <a:r>
              <a:rPr lang="en-US" sz="2200" dirty="0" err="1">
                <a:solidFill>
                  <a:srgbClr val="24292F"/>
                </a:solidFill>
                <a:latin typeface=""/>
              </a:rPr>
              <a:t>Hirjani</a:t>
            </a:r>
            <a:r>
              <a:rPr lang="en-US" sz="2200" dirty="0">
                <a:solidFill>
                  <a:srgbClr val="24292F"/>
                </a:solidFill>
                <a:latin typeface=""/>
              </a:rPr>
              <a:t>, </a:t>
            </a:r>
            <a:r>
              <a:rPr lang="en-US" sz="2200" dirty="0" err="1">
                <a:solidFill>
                  <a:srgbClr val="24292F"/>
                </a:solidFill>
                <a:latin typeface=""/>
              </a:rPr>
              <a:t>Hima</a:t>
            </a:r>
            <a:r>
              <a:rPr lang="en-US" sz="2200" dirty="0">
                <a:solidFill>
                  <a:srgbClr val="24292F"/>
                </a:solidFill>
                <a:latin typeface=""/>
              </a:rPr>
              <a:t> Vasudevan, </a:t>
            </a:r>
            <a:r>
              <a:rPr lang="en-US" sz="2200" dirty="0" err="1">
                <a:solidFill>
                  <a:srgbClr val="24292F"/>
                </a:solidFill>
                <a:latin typeface=""/>
              </a:rPr>
              <a:t>Saishruthi</a:t>
            </a:r>
            <a:r>
              <a:rPr lang="en-US" sz="2200" dirty="0">
                <a:solidFill>
                  <a:srgbClr val="24292F"/>
                </a:solidFill>
                <a:latin typeface=""/>
              </a:rPr>
              <a:t> Swaminathan, Saeed </a:t>
            </a:r>
            <a:r>
              <a:rPr lang="en-US" sz="2200" dirty="0" err="1">
                <a:solidFill>
                  <a:srgbClr val="24292F"/>
                </a:solidFill>
                <a:latin typeface=""/>
              </a:rPr>
              <a:t>Aghabozorgi</a:t>
            </a:r>
            <a:r>
              <a:rPr lang="en-US" sz="2200" dirty="0">
                <a:solidFill>
                  <a:srgbClr val="24292F"/>
                </a:solidFill>
                <a:latin typeface=""/>
              </a:rPr>
              <a:t>, Yan Luo</a:t>
            </a:r>
          </a:p>
          <a:p>
            <a:pPr>
              <a:lnSpc>
                <a:spcPct val="100000"/>
              </a:lnSpc>
            </a:pPr>
            <a:endParaRPr lang="en-US" sz="2200" dirty="0">
              <a:latin typeface=""/>
              <a:cs typeface="Carlito"/>
            </a:endParaRPr>
          </a:p>
          <a:p>
            <a:pPr marL="0" indent="0">
              <a:lnSpc>
                <a:spcPct val="100000"/>
              </a:lnSpc>
              <a:spcBef>
                <a:spcPts val="5"/>
              </a:spcBef>
              <a:buNone/>
            </a:pPr>
            <a:r>
              <a:rPr lang="en-US" sz="2200" b="1" dirty="0">
                <a:uFill>
                  <a:solidFill>
                    <a:srgbClr val="404040"/>
                  </a:solidFill>
                </a:uFill>
                <a:latin typeface=""/>
                <a:cs typeface="Carlito"/>
              </a:rPr>
              <a:t>Special </a:t>
            </a:r>
            <a:r>
              <a:rPr lang="en-US" sz="2200" b="1" spc="-15" dirty="0">
                <a:uFill>
                  <a:solidFill>
                    <a:srgbClr val="404040"/>
                  </a:solidFill>
                </a:uFill>
                <a:latin typeface=""/>
                <a:cs typeface="Carlito"/>
              </a:rPr>
              <a:t>Thanks </a:t>
            </a:r>
            <a:r>
              <a:rPr lang="en-US" sz="2200" b="1" spc="-20" dirty="0">
                <a:uFill>
                  <a:solidFill>
                    <a:srgbClr val="404040"/>
                  </a:solidFill>
                </a:uFill>
                <a:latin typeface=""/>
                <a:cs typeface="Carlito"/>
              </a:rPr>
              <a:t>to </a:t>
            </a:r>
            <a:r>
              <a:rPr lang="en-US" sz="2200" b="1" dirty="0">
                <a:uFill>
                  <a:solidFill>
                    <a:srgbClr val="404040"/>
                  </a:solidFill>
                </a:uFill>
                <a:latin typeface=""/>
                <a:cs typeface="Carlito"/>
              </a:rPr>
              <a:t>All </a:t>
            </a:r>
            <a:r>
              <a:rPr lang="en-US" sz="2200" b="1" spc="-20" dirty="0">
                <a:uFill>
                  <a:solidFill>
                    <a:srgbClr val="404040"/>
                  </a:solidFill>
                </a:uFill>
                <a:latin typeface=""/>
                <a:cs typeface="Carlito"/>
              </a:rPr>
              <a:t>Instructors:</a:t>
            </a:r>
            <a:endParaRPr lang="en-US" sz="2200" b="1" dirty="0">
              <a:latin typeface=""/>
              <a:cs typeface="Carlito"/>
            </a:endParaRPr>
          </a:p>
          <a:p>
            <a:pPr marL="0" indent="0">
              <a:lnSpc>
                <a:spcPct val="100000"/>
              </a:lnSpc>
              <a:spcBef>
                <a:spcPts val="1200"/>
              </a:spcBef>
              <a:buNone/>
            </a:pPr>
            <a:r>
              <a:rPr lang="en-US" sz="2200" u="heavy" spc="-20" dirty="0">
                <a:solidFill>
                  <a:srgbClr val="800080"/>
                </a:solidFill>
                <a:uFill>
                  <a:solidFill>
                    <a:srgbClr val="2996E1"/>
                  </a:solidFill>
                </a:uFill>
                <a:latin typeface=""/>
                <a:cs typeface="Carlito"/>
                <a:hlinkClick r:id="rId5"/>
              </a:rPr>
              <a:t>https://www.coursera.org/professional-certificates/ibm-data-science?#instructors</a:t>
            </a:r>
            <a:endParaRPr lang="en-US" sz="2200" dirty="0">
              <a:latin typeface=""/>
              <a:cs typeface="Carlito"/>
            </a:endParaRPr>
          </a:p>
          <a:p>
            <a:pPr marL="0" indent="0">
              <a:lnSpc>
                <a:spcPct val="100000"/>
              </a:lnSpc>
              <a:spcBef>
                <a:spcPts val="1400"/>
              </a:spcBef>
              <a:buNone/>
            </a:pPr>
            <a:endParaRPr lang="en-US" sz="2200" dirty="0">
              <a:solidFill>
                <a:schemeClr val="accent3">
                  <a:lumMod val="25000"/>
                </a:schemeClr>
              </a:solidFill>
              <a:latin typeface=""/>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Gathered data from SpaceX public API and by scrapping SpaceX Wikipedia page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Classifying true landings as successful and unsuccessful otherwise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We tuned the models using </a:t>
            </a:r>
            <a:r>
              <a:rPr lang="en-US" sz="7600" dirty="0" err="1">
                <a:solidFill>
                  <a:schemeClr val="bg2">
                    <a:lumMod val="50000"/>
                  </a:schemeClr>
                </a:solidFill>
                <a:latin typeface="Abadi"/>
              </a:rPr>
              <a:t>GridSearchCV</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89904"/>
            <a:ext cx="10515600" cy="4487059"/>
          </a:xfrm>
          <a:prstGeom prst="rect">
            <a:avLst/>
          </a:prstGeom>
        </p:spPr>
        <p:txBody>
          <a:bodyPr/>
          <a:lstStyle/>
          <a:p>
            <a:pPr marL="0" marR="42545" indent="0">
              <a:lnSpc>
                <a:spcPts val="2210"/>
              </a:lnSpc>
              <a:spcBef>
                <a:spcPts val="335"/>
              </a:spcBef>
              <a:buNone/>
            </a:pPr>
            <a:r>
              <a:rPr lang="en-US" sz="2200" dirty="0">
                <a:latin typeface=""/>
              </a:rPr>
              <a:t>Data collection process involved a combination of API requests from Space X public API and web  scraping data from a table in Space X’s Wikipedia entry.</a:t>
            </a:r>
          </a:p>
          <a:p>
            <a:pPr marL="0" marR="356235" indent="0">
              <a:lnSpc>
                <a:spcPts val="2300"/>
              </a:lnSpc>
              <a:spcBef>
                <a:spcPts val="1115"/>
              </a:spcBef>
              <a:buNone/>
            </a:pPr>
            <a:r>
              <a:rPr lang="en-US" sz="2200" dirty="0">
                <a:latin typeface=""/>
              </a:rPr>
              <a:t>The next slide will show the flowchart of data collection from API and the one after will show  the flowchart of data collection from </a:t>
            </a:r>
            <a:r>
              <a:rPr lang="en-US" sz="2200" dirty="0" err="1">
                <a:latin typeface=""/>
              </a:rPr>
              <a:t>webscraping</a:t>
            </a:r>
            <a:r>
              <a:rPr lang="en-US" sz="2200" dirty="0">
                <a:latin typeface=""/>
              </a:rPr>
              <a:t>.</a:t>
            </a:r>
          </a:p>
          <a:p>
            <a:pPr marL="0" indent="0">
              <a:lnSpc>
                <a:spcPct val="100000"/>
              </a:lnSpc>
              <a:spcBef>
                <a:spcPts val="1145"/>
              </a:spcBef>
              <a:buNone/>
            </a:pPr>
            <a:r>
              <a:rPr lang="en-US" sz="2200" b="1" dirty="0">
                <a:latin typeface=""/>
              </a:rPr>
              <a:t>Space X API Data Columns:</a:t>
            </a:r>
          </a:p>
          <a:p>
            <a:pPr marL="0" indent="0">
              <a:lnSpc>
                <a:spcPts val="2300"/>
              </a:lnSpc>
              <a:spcBef>
                <a:spcPts val="1200"/>
              </a:spcBef>
              <a:buNone/>
            </a:pPr>
            <a:r>
              <a:rPr lang="en-US" sz="2200" dirty="0" err="1">
                <a:latin typeface=""/>
              </a:rPr>
              <a:t>FlightNumber</a:t>
            </a:r>
            <a:r>
              <a:rPr lang="en-US" sz="2200" dirty="0">
                <a:latin typeface=""/>
              </a:rPr>
              <a:t>, Date, </a:t>
            </a:r>
            <a:r>
              <a:rPr lang="en-US" sz="2200" dirty="0" err="1">
                <a:latin typeface=""/>
              </a:rPr>
              <a:t>BoosterVersion</a:t>
            </a:r>
            <a:r>
              <a:rPr lang="en-US" sz="2200" dirty="0">
                <a:latin typeface=""/>
              </a:rPr>
              <a:t>, </a:t>
            </a:r>
            <a:r>
              <a:rPr lang="en-US" sz="2200" dirty="0" err="1">
                <a:latin typeface=""/>
              </a:rPr>
              <a:t>PayloadMass</a:t>
            </a:r>
            <a:r>
              <a:rPr lang="en-US" sz="2200" dirty="0">
                <a:latin typeface=""/>
              </a:rPr>
              <a:t>, Orbit, </a:t>
            </a:r>
            <a:r>
              <a:rPr lang="en-US" sz="2200" dirty="0" err="1">
                <a:latin typeface=""/>
              </a:rPr>
              <a:t>LaunchSite</a:t>
            </a:r>
            <a:r>
              <a:rPr lang="en-US" sz="2200" dirty="0">
                <a:latin typeface=""/>
              </a:rPr>
              <a:t>, Outcome, Flights, </a:t>
            </a:r>
            <a:r>
              <a:rPr lang="en-US" sz="2200" dirty="0" err="1">
                <a:latin typeface=""/>
              </a:rPr>
              <a:t>GridFins</a:t>
            </a:r>
            <a:r>
              <a:rPr lang="en-US" sz="2200" dirty="0">
                <a:latin typeface=""/>
              </a:rPr>
              <a:t>, Reused, Legs, </a:t>
            </a:r>
            <a:r>
              <a:rPr lang="en-US" sz="2200" dirty="0" err="1">
                <a:latin typeface=""/>
              </a:rPr>
              <a:t>LandingPad</a:t>
            </a:r>
            <a:r>
              <a:rPr lang="en-US" sz="2200" dirty="0">
                <a:latin typeface=""/>
              </a:rPr>
              <a:t>, Block, </a:t>
            </a:r>
            <a:r>
              <a:rPr lang="en-US" sz="2200" dirty="0" err="1">
                <a:latin typeface=""/>
              </a:rPr>
              <a:t>ReusedCount</a:t>
            </a:r>
            <a:r>
              <a:rPr lang="en-US" sz="2200" dirty="0">
                <a:latin typeface=""/>
              </a:rPr>
              <a:t>, Serial, Longitude, Latitude</a:t>
            </a:r>
          </a:p>
          <a:p>
            <a:pPr marL="0" indent="0">
              <a:lnSpc>
                <a:spcPct val="100000"/>
              </a:lnSpc>
              <a:spcBef>
                <a:spcPts val="1105"/>
              </a:spcBef>
              <a:buNone/>
            </a:pPr>
            <a:r>
              <a:rPr lang="en-US" sz="2200" b="1" dirty="0">
                <a:latin typeface=""/>
              </a:rPr>
              <a:t>Wikipedia </a:t>
            </a:r>
            <a:r>
              <a:rPr lang="en-US" sz="2200" b="1" dirty="0" err="1">
                <a:latin typeface=""/>
              </a:rPr>
              <a:t>Webscrape</a:t>
            </a:r>
            <a:r>
              <a:rPr lang="en-US" sz="2200" b="1" dirty="0">
                <a:latin typeface=""/>
              </a:rPr>
              <a:t> Data Columns:</a:t>
            </a:r>
          </a:p>
          <a:p>
            <a:pPr marL="0" marR="837565" indent="0">
              <a:lnSpc>
                <a:spcPts val="2200"/>
              </a:lnSpc>
              <a:spcBef>
                <a:spcPts val="1440"/>
              </a:spcBef>
              <a:buNone/>
            </a:pPr>
            <a:r>
              <a:rPr lang="en-US" sz="2200" dirty="0">
                <a:latin typeface=""/>
              </a:rPr>
              <a:t>Flight No., Launch site, Payload, </a:t>
            </a:r>
            <a:r>
              <a:rPr lang="en-US" sz="2200" dirty="0" err="1">
                <a:latin typeface=""/>
              </a:rPr>
              <a:t>PayloadMass</a:t>
            </a:r>
            <a:r>
              <a:rPr lang="en-US" sz="2200" dirty="0">
                <a:latin typeface=""/>
              </a:rPr>
              <a:t>, Orbit, Customer, Launch outcome, Version  Booster, Booster landing, Date, Time</a:t>
            </a:r>
          </a:p>
          <a:p>
            <a:pPr marL="0" indent="0">
              <a:buNone/>
            </a:pPr>
            <a:endParaRPr lang="en-US" sz="2200" dirty="0">
              <a:latin typeface="Abadi MT Condensed Light" panose="020B0306030101010103" pitchFamily="34" charset="77"/>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4753007"/>
            <a:ext cx="10464873" cy="1272565"/>
          </a:xfrm>
          <a:prstGeom prst="rect">
            <a:avLst/>
          </a:prstGeom>
        </p:spPr>
        <p:txBody>
          <a:bodyPr vert="horz" lIns="91440" tIns="45720" rIns="91440" bIns="45720" rtlCol="0" anchor="t">
            <a:normAutofit lnSpcReduction="10000"/>
          </a:bodyPr>
          <a:lstStyle/>
          <a:p>
            <a:pPr marL="0" indent="0">
              <a:lnSpc>
                <a:spcPct val="100000"/>
              </a:lnSpc>
              <a:spcBef>
                <a:spcPts val="1400"/>
              </a:spcBef>
              <a:buNone/>
            </a:pPr>
            <a:r>
              <a:rPr lang="en-US" sz="2200" b="1" dirty="0">
                <a:solidFill>
                  <a:schemeClr val="accent3">
                    <a:lumMod val="25000"/>
                  </a:schemeClr>
                </a:solidFill>
                <a:latin typeface="Abadi"/>
              </a:rPr>
              <a:t>GitHub URL:</a:t>
            </a:r>
          </a:p>
          <a:p>
            <a:pPr marL="0" indent="0">
              <a:lnSpc>
                <a:spcPct val="100000"/>
              </a:lnSpc>
              <a:spcBef>
                <a:spcPts val="1400"/>
              </a:spcBef>
              <a:buNone/>
            </a:pPr>
            <a:r>
              <a:rPr lang="en-US" sz="2200" b="1" dirty="0">
                <a:solidFill>
                  <a:schemeClr val="accent3">
                    <a:lumMod val="25000"/>
                  </a:schemeClr>
                </a:solidFill>
                <a:latin typeface="Abadi"/>
                <a:hlinkClick r:id="rId4"/>
              </a:rPr>
              <a:t>https://github.com/sankhan/IBM-capston-/blob/main/jupyter-labs-spacex-data-collection-api%20(1)%20(1).ipynb</a:t>
            </a:r>
            <a:endParaRPr lang="en-US" sz="2200" b="1"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47" name="object 7">
            <a:extLst>
              <a:ext uri="{FF2B5EF4-FFF2-40B4-BE49-F238E27FC236}">
                <a16:creationId xmlns:a16="http://schemas.microsoft.com/office/drawing/2014/main" id="{18A42CF1-F2AA-7940-BF7C-50B5209E6041}"/>
              </a:ext>
            </a:extLst>
          </p:cNvPr>
          <p:cNvGrpSpPr/>
          <p:nvPr/>
        </p:nvGrpSpPr>
        <p:grpSpPr>
          <a:xfrm>
            <a:off x="1086956" y="1663554"/>
            <a:ext cx="1851660" cy="1143000"/>
            <a:chOff x="4782311" y="1478280"/>
            <a:chExt cx="1851660" cy="1143000"/>
          </a:xfrm>
          <a:solidFill>
            <a:srgbClr val="0B49CB"/>
          </a:solidFill>
        </p:grpSpPr>
        <p:sp>
          <p:nvSpPr>
            <p:cNvPr id="49" name="object 9">
              <a:extLst>
                <a:ext uri="{FF2B5EF4-FFF2-40B4-BE49-F238E27FC236}">
                  <a16:creationId xmlns:a16="http://schemas.microsoft.com/office/drawing/2014/main" id="{CEFBAC96-A714-5F4C-94D1-97C46C6094E6}"/>
                </a:ext>
              </a:extLst>
            </p:cNvPr>
            <p:cNvSpPr/>
            <p:nvPr/>
          </p:nvSpPr>
          <p:spPr>
            <a:xfrm>
              <a:off x="4782311" y="1478280"/>
              <a:ext cx="1851660" cy="1143000"/>
            </a:xfrm>
            <a:prstGeom prst="rect">
              <a:avLst/>
            </a:prstGeom>
            <a:grpFill/>
          </p:spPr>
          <p:txBody>
            <a:bodyPr wrap="square" lIns="0" tIns="0" rIns="0" bIns="0" rtlCol="0"/>
            <a:lstStyle/>
            <a:p>
              <a:endParaRPr/>
            </a:p>
          </p:txBody>
        </p:sp>
        <p:sp>
          <p:nvSpPr>
            <p:cNvPr id="50" name="object 10">
              <a:extLst>
                <a:ext uri="{FF2B5EF4-FFF2-40B4-BE49-F238E27FC236}">
                  <a16:creationId xmlns:a16="http://schemas.microsoft.com/office/drawing/2014/main" id="{34394739-3B91-DA4F-9DFB-37E0DB553783}"/>
                </a:ext>
              </a:extLst>
            </p:cNvPr>
            <p:cNvSpPr/>
            <p:nvPr/>
          </p:nvSpPr>
          <p:spPr>
            <a:xfrm>
              <a:off x="4888991" y="1719072"/>
              <a:ext cx="1677923" cy="696467"/>
            </a:xfrm>
            <a:prstGeom prst="rect">
              <a:avLst/>
            </a:prstGeom>
            <a:grpFill/>
          </p:spPr>
          <p:txBody>
            <a:bodyPr wrap="square" lIns="0" tIns="0" rIns="0" bIns="0" rtlCol="0"/>
            <a:lstStyle/>
            <a:p>
              <a:endParaRPr/>
            </a:p>
          </p:txBody>
        </p:sp>
        <p:sp>
          <p:nvSpPr>
            <p:cNvPr id="51" name="object 11">
              <a:extLst>
                <a:ext uri="{FF2B5EF4-FFF2-40B4-BE49-F238E27FC236}">
                  <a16:creationId xmlns:a16="http://schemas.microsoft.com/office/drawing/2014/main" id="{380FE8C7-4542-4C4E-909A-7D0E4BA22548}"/>
                </a:ext>
              </a:extLst>
            </p:cNvPr>
            <p:cNvSpPr/>
            <p:nvPr/>
          </p:nvSpPr>
          <p:spPr>
            <a:xfrm>
              <a:off x="4803647" y="1499616"/>
              <a:ext cx="1772411" cy="1063752"/>
            </a:xfrm>
            <a:prstGeom prst="rect">
              <a:avLst/>
            </a:prstGeom>
            <a:grpFill/>
          </p:spPr>
          <p:txBody>
            <a:bodyPr wrap="square" lIns="0" tIns="0" rIns="0" bIns="0" rtlCol="0"/>
            <a:lstStyle/>
            <a:p>
              <a:endParaRPr/>
            </a:p>
          </p:txBody>
        </p:sp>
      </p:grpSp>
      <p:sp>
        <p:nvSpPr>
          <p:cNvPr id="52" name="object 12">
            <a:extLst>
              <a:ext uri="{FF2B5EF4-FFF2-40B4-BE49-F238E27FC236}">
                <a16:creationId xmlns:a16="http://schemas.microsoft.com/office/drawing/2014/main" id="{C9011144-83B0-5E4F-A858-790AEB4CFA71}"/>
              </a:ext>
            </a:extLst>
          </p:cNvPr>
          <p:cNvSpPr txBox="1"/>
          <p:nvPr/>
        </p:nvSpPr>
        <p:spPr>
          <a:xfrm>
            <a:off x="1320510" y="1951335"/>
            <a:ext cx="1327150" cy="462915"/>
          </a:xfrm>
          <a:prstGeom prst="rect">
            <a:avLst/>
          </a:prstGeom>
        </p:spPr>
        <p:txBody>
          <a:bodyPr vert="horz" wrap="square" lIns="0" tIns="36195" rIns="0" bIns="0" rtlCol="0">
            <a:noAutofit/>
          </a:bodyPr>
          <a:lstStyle/>
          <a:p>
            <a:pPr marL="479425" marR="5080" indent="-466725">
              <a:lnSpc>
                <a:spcPts val="1639"/>
              </a:lnSpc>
              <a:spcBef>
                <a:spcPts val="285"/>
              </a:spcBef>
            </a:pPr>
            <a:r>
              <a:rPr sz="1500" spc="-5" dirty="0">
                <a:solidFill>
                  <a:srgbClr val="FFFFFF"/>
                </a:solidFill>
                <a:latin typeface="Carlito"/>
                <a:cs typeface="Carlito"/>
              </a:rPr>
              <a:t>Request </a:t>
            </a:r>
            <a:r>
              <a:rPr sz="1500" spc="-10" dirty="0">
                <a:solidFill>
                  <a:srgbClr val="FFFFFF"/>
                </a:solidFill>
                <a:latin typeface="Carlito"/>
                <a:cs typeface="Carlito"/>
              </a:rPr>
              <a:t>(Space</a:t>
            </a:r>
            <a:r>
              <a:rPr sz="1500" spc="-240" dirty="0">
                <a:solidFill>
                  <a:srgbClr val="FFFFFF"/>
                </a:solidFill>
                <a:latin typeface="Carlito"/>
                <a:cs typeface="Carlito"/>
              </a:rPr>
              <a:t> </a:t>
            </a:r>
            <a:r>
              <a:rPr sz="1500" dirty="0">
                <a:solidFill>
                  <a:srgbClr val="FFFFFF"/>
                </a:solidFill>
                <a:latin typeface="Carlito"/>
                <a:cs typeface="Carlito"/>
              </a:rPr>
              <a:t>X  APIs)</a:t>
            </a:r>
            <a:endParaRPr sz="1500" dirty="0">
              <a:latin typeface="Carlito"/>
              <a:cs typeface="Carlito"/>
            </a:endParaRPr>
          </a:p>
        </p:txBody>
      </p:sp>
      <p:grpSp>
        <p:nvGrpSpPr>
          <p:cNvPr id="53" name="object 13">
            <a:extLst>
              <a:ext uri="{FF2B5EF4-FFF2-40B4-BE49-F238E27FC236}">
                <a16:creationId xmlns:a16="http://schemas.microsoft.com/office/drawing/2014/main" id="{65AF7969-AB39-2846-8E87-D29A6DC4F074}"/>
              </a:ext>
            </a:extLst>
          </p:cNvPr>
          <p:cNvGrpSpPr/>
          <p:nvPr/>
        </p:nvGrpSpPr>
        <p:grpSpPr>
          <a:xfrm>
            <a:off x="3779244" y="1666889"/>
            <a:ext cx="1851660" cy="1147572"/>
            <a:chOff x="4782311" y="2807207"/>
            <a:chExt cx="1851660" cy="1147572"/>
          </a:xfrm>
          <a:solidFill>
            <a:srgbClr val="0B49CB"/>
          </a:solidFill>
        </p:grpSpPr>
        <p:sp>
          <p:nvSpPr>
            <p:cNvPr id="56" name="object 16">
              <a:extLst>
                <a:ext uri="{FF2B5EF4-FFF2-40B4-BE49-F238E27FC236}">
                  <a16:creationId xmlns:a16="http://schemas.microsoft.com/office/drawing/2014/main" id="{659AA0BC-994E-7447-BC40-DCC3E6574D13}"/>
                </a:ext>
              </a:extLst>
            </p:cNvPr>
            <p:cNvSpPr/>
            <p:nvPr/>
          </p:nvSpPr>
          <p:spPr>
            <a:xfrm>
              <a:off x="4782311" y="2807207"/>
              <a:ext cx="1851660" cy="1143000"/>
            </a:xfrm>
            <a:prstGeom prst="rect">
              <a:avLst/>
            </a:prstGeom>
            <a:grpFill/>
          </p:spPr>
          <p:txBody>
            <a:bodyPr wrap="square" lIns="0" tIns="0" rIns="0" bIns="0" rtlCol="0"/>
            <a:lstStyle/>
            <a:p>
              <a:endParaRPr/>
            </a:p>
          </p:txBody>
        </p:sp>
        <p:sp>
          <p:nvSpPr>
            <p:cNvPr id="57" name="object 17">
              <a:extLst>
                <a:ext uri="{FF2B5EF4-FFF2-40B4-BE49-F238E27FC236}">
                  <a16:creationId xmlns:a16="http://schemas.microsoft.com/office/drawing/2014/main" id="{443EF75E-CE4E-5C4F-B5D0-0DAAAF78BC68}"/>
                </a:ext>
              </a:extLst>
            </p:cNvPr>
            <p:cNvSpPr/>
            <p:nvPr/>
          </p:nvSpPr>
          <p:spPr>
            <a:xfrm>
              <a:off x="4888991" y="2839211"/>
              <a:ext cx="1677923" cy="1115568"/>
            </a:xfrm>
            <a:prstGeom prst="rect">
              <a:avLst/>
            </a:prstGeom>
            <a:grpFill/>
          </p:spPr>
          <p:txBody>
            <a:bodyPr wrap="square" lIns="0" tIns="0" rIns="0" bIns="0" rtlCol="0"/>
            <a:lstStyle/>
            <a:p>
              <a:endParaRPr/>
            </a:p>
          </p:txBody>
        </p:sp>
        <p:sp>
          <p:nvSpPr>
            <p:cNvPr id="58" name="object 18">
              <a:extLst>
                <a:ext uri="{FF2B5EF4-FFF2-40B4-BE49-F238E27FC236}">
                  <a16:creationId xmlns:a16="http://schemas.microsoft.com/office/drawing/2014/main" id="{CD89BE1F-CEEC-464C-B211-E5110BF0C90C}"/>
                </a:ext>
              </a:extLst>
            </p:cNvPr>
            <p:cNvSpPr/>
            <p:nvPr/>
          </p:nvSpPr>
          <p:spPr>
            <a:xfrm>
              <a:off x="4803647" y="2828543"/>
              <a:ext cx="1772411" cy="1063752"/>
            </a:xfrm>
            <a:prstGeom prst="rect">
              <a:avLst/>
            </a:prstGeom>
            <a:grpFill/>
          </p:spPr>
          <p:txBody>
            <a:bodyPr wrap="square" lIns="0" tIns="0" rIns="0" bIns="0" rtlCol="0"/>
            <a:lstStyle/>
            <a:p>
              <a:endParaRPr/>
            </a:p>
          </p:txBody>
        </p:sp>
      </p:grpSp>
      <p:sp>
        <p:nvSpPr>
          <p:cNvPr id="59" name="object 19">
            <a:extLst>
              <a:ext uri="{FF2B5EF4-FFF2-40B4-BE49-F238E27FC236}">
                <a16:creationId xmlns:a16="http://schemas.microsoft.com/office/drawing/2014/main" id="{41717650-46EE-C54A-8A89-3D406523F8A3}"/>
              </a:ext>
            </a:extLst>
          </p:cNvPr>
          <p:cNvSpPr txBox="1"/>
          <p:nvPr/>
        </p:nvSpPr>
        <p:spPr>
          <a:xfrm>
            <a:off x="4012798" y="1746265"/>
            <a:ext cx="1332865" cy="882015"/>
          </a:xfrm>
          <a:prstGeom prst="rect">
            <a:avLst/>
          </a:prstGeom>
        </p:spPr>
        <p:txBody>
          <a:bodyPr vert="horz" wrap="square" lIns="0" tIns="31750" rIns="0" bIns="0" rtlCol="0">
            <a:spAutoFit/>
          </a:bodyPr>
          <a:lstStyle/>
          <a:p>
            <a:pPr marL="12700" marR="5080" indent="4445" algn="ctr">
              <a:lnSpc>
                <a:spcPct val="91600"/>
              </a:lnSpc>
              <a:spcBef>
                <a:spcPts val="250"/>
              </a:spcBef>
            </a:pPr>
            <a:r>
              <a:rPr sz="1500" dirty="0">
                <a:solidFill>
                  <a:srgbClr val="FFFFFF"/>
                </a:solidFill>
                <a:latin typeface="Carlito"/>
                <a:cs typeface="Carlito"/>
              </a:rPr>
              <a:t>.JSON </a:t>
            </a:r>
            <a:r>
              <a:rPr sz="1500" spc="-5" dirty="0">
                <a:solidFill>
                  <a:srgbClr val="FFFFFF"/>
                </a:solidFill>
                <a:latin typeface="Carlito"/>
                <a:cs typeface="Carlito"/>
              </a:rPr>
              <a:t>file </a:t>
            </a:r>
            <a:r>
              <a:rPr sz="1500" dirty="0">
                <a:solidFill>
                  <a:srgbClr val="FFFFFF"/>
                </a:solidFill>
                <a:latin typeface="Carlito"/>
                <a:cs typeface="Carlito"/>
              </a:rPr>
              <a:t>+  </a:t>
            </a:r>
            <a:r>
              <a:rPr sz="1500" spc="-10" dirty="0">
                <a:solidFill>
                  <a:srgbClr val="FFFFFF"/>
                </a:solidFill>
                <a:latin typeface="Carlito"/>
                <a:cs typeface="Carlito"/>
              </a:rPr>
              <a:t>Lists(Launch</a:t>
            </a:r>
            <a:r>
              <a:rPr sz="1500" spc="-125" dirty="0">
                <a:solidFill>
                  <a:srgbClr val="FFFFFF"/>
                </a:solidFill>
                <a:latin typeface="Carlito"/>
                <a:cs typeface="Carlito"/>
              </a:rPr>
              <a:t> </a:t>
            </a:r>
            <a:r>
              <a:rPr sz="1500" spc="-10" dirty="0">
                <a:solidFill>
                  <a:srgbClr val="FFFFFF"/>
                </a:solidFill>
                <a:latin typeface="Carlito"/>
                <a:cs typeface="Carlito"/>
              </a:rPr>
              <a:t>Site,  </a:t>
            </a:r>
            <a:r>
              <a:rPr sz="1500" spc="-5" dirty="0">
                <a:solidFill>
                  <a:srgbClr val="FFFFFF"/>
                </a:solidFill>
                <a:latin typeface="Carlito"/>
                <a:cs typeface="Carlito"/>
              </a:rPr>
              <a:t>Booster </a:t>
            </a:r>
            <a:r>
              <a:rPr sz="1500" spc="-25" dirty="0">
                <a:solidFill>
                  <a:srgbClr val="FFFFFF"/>
                </a:solidFill>
                <a:latin typeface="Carlito"/>
                <a:cs typeface="Carlito"/>
              </a:rPr>
              <a:t>Version,  </a:t>
            </a:r>
            <a:r>
              <a:rPr sz="1500" spc="-20" dirty="0">
                <a:solidFill>
                  <a:srgbClr val="FFFFFF"/>
                </a:solidFill>
                <a:latin typeface="Carlito"/>
                <a:cs typeface="Carlito"/>
              </a:rPr>
              <a:t>Payload</a:t>
            </a:r>
            <a:r>
              <a:rPr sz="1500" spc="-75" dirty="0">
                <a:solidFill>
                  <a:srgbClr val="FFFFFF"/>
                </a:solidFill>
                <a:latin typeface="Carlito"/>
                <a:cs typeface="Carlito"/>
              </a:rPr>
              <a:t> </a:t>
            </a:r>
            <a:r>
              <a:rPr sz="1500" spc="-15" dirty="0">
                <a:solidFill>
                  <a:srgbClr val="FFFFFF"/>
                </a:solidFill>
                <a:latin typeface="Carlito"/>
                <a:cs typeface="Carlito"/>
              </a:rPr>
              <a:t>Data)</a:t>
            </a:r>
            <a:endParaRPr sz="1500" dirty="0">
              <a:latin typeface="Carlito"/>
              <a:cs typeface="Carlito"/>
            </a:endParaRPr>
          </a:p>
        </p:txBody>
      </p:sp>
      <p:grpSp>
        <p:nvGrpSpPr>
          <p:cNvPr id="60" name="object 20">
            <a:extLst>
              <a:ext uri="{FF2B5EF4-FFF2-40B4-BE49-F238E27FC236}">
                <a16:creationId xmlns:a16="http://schemas.microsoft.com/office/drawing/2014/main" id="{A0FB3BAB-2CCB-514C-BAE9-5FE362988E62}"/>
              </a:ext>
            </a:extLst>
          </p:cNvPr>
          <p:cNvGrpSpPr/>
          <p:nvPr/>
        </p:nvGrpSpPr>
        <p:grpSpPr>
          <a:xfrm>
            <a:off x="6435184" y="1666846"/>
            <a:ext cx="1851660" cy="1141476"/>
            <a:chOff x="4782311" y="4137659"/>
            <a:chExt cx="1851660" cy="1141476"/>
          </a:xfrm>
          <a:solidFill>
            <a:srgbClr val="0B49CB"/>
          </a:solidFill>
        </p:grpSpPr>
        <p:sp>
          <p:nvSpPr>
            <p:cNvPr id="63" name="object 23">
              <a:extLst>
                <a:ext uri="{FF2B5EF4-FFF2-40B4-BE49-F238E27FC236}">
                  <a16:creationId xmlns:a16="http://schemas.microsoft.com/office/drawing/2014/main" id="{55E2ECDD-D5E7-134C-B6A3-1263165D785A}"/>
                </a:ext>
              </a:extLst>
            </p:cNvPr>
            <p:cNvSpPr/>
            <p:nvPr/>
          </p:nvSpPr>
          <p:spPr>
            <a:xfrm>
              <a:off x="4782311" y="4137659"/>
              <a:ext cx="1851660" cy="1141476"/>
            </a:xfrm>
            <a:prstGeom prst="rect">
              <a:avLst/>
            </a:prstGeom>
            <a:grpFill/>
          </p:spPr>
          <p:txBody>
            <a:bodyPr wrap="square" lIns="0" tIns="0" rIns="0" bIns="0" rtlCol="0"/>
            <a:lstStyle/>
            <a:p>
              <a:endParaRPr/>
            </a:p>
          </p:txBody>
        </p:sp>
        <p:sp>
          <p:nvSpPr>
            <p:cNvPr id="64" name="object 24">
              <a:extLst>
                <a:ext uri="{FF2B5EF4-FFF2-40B4-BE49-F238E27FC236}">
                  <a16:creationId xmlns:a16="http://schemas.microsoft.com/office/drawing/2014/main" id="{E5B882CE-BF70-804C-BEBB-310D6A083FF5}"/>
                </a:ext>
              </a:extLst>
            </p:cNvPr>
            <p:cNvSpPr/>
            <p:nvPr/>
          </p:nvSpPr>
          <p:spPr>
            <a:xfrm>
              <a:off x="4850891" y="4273295"/>
              <a:ext cx="1755648" cy="905256"/>
            </a:xfrm>
            <a:prstGeom prst="rect">
              <a:avLst/>
            </a:prstGeom>
            <a:grpFill/>
          </p:spPr>
          <p:txBody>
            <a:bodyPr wrap="square" lIns="0" tIns="0" rIns="0" bIns="0" rtlCol="0"/>
            <a:lstStyle/>
            <a:p>
              <a:endParaRPr/>
            </a:p>
          </p:txBody>
        </p:sp>
        <p:sp>
          <p:nvSpPr>
            <p:cNvPr id="65" name="object 25">
              <a:extLst>
                <a:ext uri="{FF2B5EF4-FFF2-40B4-BE49-F238E27FC236}">
                  <a16:creationId xmlns:a16="http://schemas.microsoft.com/office/drawing/2014/main" id="{49B9732E-9CAC-2442-9213-7EDD45FB1DBA}"/>
                </a:ext>
              </a:extLst>
            </p:cNvPr>
            <p:cNvSpPr/>
            <p:nvPr/>
          </p:nvSpPr>
          <p:spPr>
            <a:xfrm>
              <a:off x="4803647" y="4158995"/>
              <a:ext cx="1772411" cy="1062227"/>
            </a:xfrm>
            <a:prstGeom prst="rect">
              <a:avLst/>
            </a:prstGeom>
            <a:grpFill/>
          </p:spPr>
          <p:txBody>
            <a:bodyPr wrap="square" lIns="0" tIns="0" rIns="0" bIns="0" rtlCol="0"/>
            <a:lstStyle/>
            <a:p>
              <a:endParaRPr/>
            </a:p>
          </p:txBody>
        </p:sp>
      </p:grpSp>
      <p:sp>
        <p:nvSpPr>
          <p:cNvPr id="66" name="object 26">
            <a:extLst>
              <a:ext uri="{FF2B5EF4-FFF2-40B4-BE49-F238E27FC236}">
                <a16:creationId xmlns:a16="http://schemas.microsoft.com/office/drawing/2014/main" id="{A9F1A32D-4674-2941-9884-315A16B952DB}"/>
              </a:ext>
            </a:extLst>
          </p:cNvPr>
          <p:cNvSpPr txBox="1"/>
          <p:nvPr/>
        </p:nvSpPr>
        <p:spPr>
          <a:xfrm>
            <a:off x="6630638" y="1850107"/>
            <a:ext cx="1403985" cy="664845"/>
          </a:xfrm>
          <a:prstGeom prst="rect">
            <a:avLst/>
          </a:prstGeom>
        </p:spPr>
        <p:txBody>
          <a:bodyPr vert="horz" wrap="square" lIns="0" tIns="35560" rIns="0" bIns="0" rtlCol="0">
            <a:spAutoFit/>
          </a:bodyPr>
          <a:lstStyle/>
          <a:p>
            <a:pPr marL="12700" marR="5080" algn="ctr">
              <a:lnSpc>
                <a:spcPct val="89800"/>
              </a:lnSpc>
              <a:spcBef>
                <a:spcPts val="280"/>
              </a:spcBef>
            </a:pPr>
            <a:r>
              <a:rPr sz="1500" spc="-10" dirty="0">
                <a:solidFill>
                  <a:srgbClr val="FFFFFF"/>
                </a:solidFill>
                <a:latin typeface="Carlito"/>
                <a:cs typeface="Carlito"/>
              </a:rPr>
              <a:t>Json_normalize</a:t>
            </a:r>
            <a:r>
              <a:rPr sz="1500" spc="-170" dirty="0">
                <a:solidFill>
                  <a:srgbClr val="FFFFFF"/>
                </a:solidFill>
                <a:latin typeface="Carlito"/>
                <a:cs typeface="Carlito"/>
              </a:rPr>
              <a:t> </a:t>
            </a:r>
            <a:r>
              <a:rPr sz="1500" spc="-25" dirty="0">
                <a:solidFill>
                  <a:srgbClr val="FFFFFF"/>
                </a:solidFill>
                <a:latin typeface="Carlito"/>
                <a:cs typeface="Carlito"/>
              </a:rPr>
              <a:t>to  </a:t>
            </a:r>
            <a:r>
              <a:rPr sz="1500" spc="-20" dirty="0">
                <a:solidFill>
                  <a:srgbClr val="FFFFFF"/>
                </a:solidFill>
                <a:latin typeface="Carlito"/>
                <a:cs typeface="Carlito"/>
              </a:rPr>
              <a:t>DataFrame data  from</a:t>
            </a:r>
            <a:r>
              <a:rPr sz="1500" spc="-45" dirty="0">
                <a:solidFill>
                  <a:srgbClr val="FFFFFF"/>
                </a:solidFill>
                <a:latin typeface="Carlito"/>
                <a:cs typeface="Carlito"/>
              </a:rPr>
              <a:t> </a:t>
            </a:r>
            <a:r>
              <a:rPr sz="1500" dirty="0">
                <a:solidFill>
                  <a:srgbClr val="FFFFFF"/>
                </a:solidFill>
                <a:latin typeface="Carlito"/>
                <a:cs typeface="Carlito"/>
              </a:rPr>
              <a:t>JSON</a:t>
            </a:r>
            <a:endParaRPr sz="1500" dirty="0">
              <a:latin typeface="Carlito"/>
              <a:cs typeface="Carlito"/>
            </a:endParaRPr>
          </a:p>
        </p:txBody>
      </p:sp>
      <p:grpSp>
        <p:nvGrpSpPr>
          <p:cNvPr id="67" name="object 27">
            <a:extLst>
              <a:ext uri="{FF2B5EF4-FFF2-40B4-BE49-F238E27FC236}">
                <a16:creationId xmlns:a16="http://schemas.microsoft.com/office/drawing/2014/main" id="{66FAC66F-0236-7747-AEA4-C880D18D0409}"/>
              </a:ext>
            </a:extLst>
          </p:cNvPr>
          <p:cNvGrpSpPr/>
          <p:nvPr/>
        </p:nvGrpSpPr>
        <p:grpSpPr>
          <a:xfrm>
            <a:off x="9085165" y="1667143"/>
            <a:ext cx="1851659" cy="1141476"/>
            <a:chOff x="7139940" y="4137659"/>
            <a:chExt cx="1851659" cy="1141476"/>
          </a:xfrm>
          <a:solidFill>
            <a:srgbClr val="0B49CB"/>
          </a:solidFill>
        </p:grpSpPr>
        <p:sp>
          <p:nvSpPr>
            <p:cNvPr id="70" name="object 30">
              <a:extLst>
                <a:ext uri="{FF2B5EF4-FFF2-40B4-BE49-F238E27FC236}">
                  <a16:creationId xmlns:a16="http://schemas.microsoft.com/office/drawing/2014/main" id="{3EAA0944-5220-CE4F-BABB-407EEFDA650A}"/>
                </a:ext>
              </a:extLst>
            </p:cNvPr>
            <p:cNvSpPr/>
            <p:nvPr/>
          </p:nvSpPr>
          <p:spPr>
            <a:xfrm>
              <a:off x="7139940" y="4137659"/>
              <a:ext cx="1851659" cy="1141476"/>
            </a:xfrm>
            <a:prstGeom prst="rect">
              <a:avLst/>
            </a:prstGeom>
            <a:grpFill/>
          </p:spPr>
          <p:txBody>
            <a:bodyPr wrap="square" lIns="0" tIns="0" rIns="0" bIns="0" rtlCol="0"/>
            <a:lstStyle/>
            <a:p>
              <a:endParaRPr/>
            </a:p>
          </p:txBody>
        </p:sp>
        <p:sp>
          <p:nvSpPr>
            <p:cNvPr id="71" name="object 31">
              <a:extLst>
                <a:ext uri="{FF2B5EF4-FFF2-40B4-BE49-F238E27FC236}">
                  <a16:creationId xmlns:a16="http://schemas.microsoft.com/office/drawing/2014/main" id="{7570DD83-7D18-E048-A81E-89EB474BEA9E}"/>
                </a:ext>
              </a:extLst>
            </p:cNvPr>
            <p:cNvSpPr/>
            <p:nvPr/>
          </p:nvSpPr>
          <p:spPr>
            <a:xfrm>
              <a:off x="7173468" y="4378451"/>
              <a:ext cx="1760220" cy="694944"/>
            </a:xfrm>
            <a:prstGeom prst="rect">
              <a:avLst/>
            </a:prstGeom>
            <a:grpFill/>
          </p:spPr>
          <p:txBody>
            <a:bodyPr wrap="square" lIns="0" tIns="0" rIns="0" bIns="0" rtlCol="0"/>
            <a:lstStyle/>
            <a:p>
              <a:endParaRPr dirty="0"/>
            </a:p>
          </p:txBody>
        </p:sp>
        <p:sp>
          <p:nvSpPr>
            <p:cNvPr id="72" name="object 32">
              <a:extLst>
                <a:ext uri="{FF2B5EF4-FFF2-40B4-BE49-F238E27FC236}">
                  <a16:creationId xmlns:a16="http://schemas.microsoft.com/office/drawing/2014/main" id="{0259F0A3-8A04-D643-AFF2-542B8506C475}"/>
                </a:ext>
              </a:extLst>
            </p:cNvPr>
            <p:cNvSpPr/>
            <p:nvPr/>
          </p:nvSpPr>
          <p:spPr>
            <a:xfrm>
              <a:off x="7161276" y="4158995"/>
              <a:ext cx="1772412" cy="1062227"/>
            </a:xfrm>
            <a:prstGeom prst="rect">
              <a:avLst/>
            </a:prstGeom>
            <a:grpFill/>
          </p:spPr>
          <p:txBody>
            <a:bodyPr wrap="square" lIns="0" tIns="0" rIns="0" bIns="0" rtlCol="0"/>
            <a:lstStyle/>
            <a:p>
              <a:endParaRPr/>
            </a:p>
          </p:txBody>
        </p:sp>
      </p:grpSp>
      <p:sp>
        <p:nvSpPr>
          <p:cNvPr id="73" name="object 33">
            <a:extLst>
              <a:ext uri="{FF2B5EF4-FFF2-40B4-BE49-F238E27FC236}">
                <a16:creationId xmlns:a16="http://schemas.microsoft.com/office/drawing/2014/main" id="{4CAB846C-E7CA-1B47-B5A5-294D821C7CFE}"/>
              </a:ext>
            </a:extLst>
          </p:cNvPr>
          <p:cNvSpPr txBox="1"/>
          <p:nvPr/>
        </p:nvSpPr>
        <p:spPr>
          <a:xfrm>
            <a:off x="9245946" y="1954926"/>
            <a:ext cx="1483995" cy="462915"/>
          </a:xfrm>
          <a:prstGeom prst="rect">
            <a:avLst/>
          </a:prstGeom>
        </p:spPr>
        <p:txBody>
          <a:bodyPr vert="horz" wrap="square" lIns="0" tIns="36195" rIns="0" bIns="0" rtlCol="0">
            <a:spAutoFit/>
          </a:bodyPr>
          <a:lstStyle/>
          <a:p>
            <a:pPr marL="575945" marR="5080" indent="-563880">
              <a:lnSpc>
                <a:spcPts val="1639"/>
              </a:lnSpc>
              <a:spcBef>
                <a:spcPts val="285"/>
              </a:spcBef>
            </a:pPr>
            <a:r>
              <a:rPr sz="1500" dirty="0">
                <a:solidFill>
                  <a:srgbClr val="FFFFFF"/>
                </a:solidFill>
                <a:latin typeface="Carlito"/>
                <a:cs typeface="Carlito"/>
              </a:rPr>
              <a:t>Dictionary</a:t>
            </a:r>
            <a:r>
              <a:rPr sz="1500" spc="-95" dirty="0">
                <a:solidFill>
                  <a:srgbClr val="FFFFFF"/>
                </a:solidFill>
                <a:latin typeface="Carlito"/>
                <a:cs typeface="Carlito"/>
              </a:rPr>
              <a:t> </a:t>
            </a:r>
            <a:r>
              <a:rPr sz="1500" spc="-25" dirty="0">
                <a:solidFill>
                  <a:srgbClr val="FFFFFF"/>
                </a:solidFill>
                <a:latin typeface="Carlito"/>
                <a:cs typeface="Carlito"/>
              </a:rPr>
              <a:t>relevant  </a:t>
            </a:r>
            <a:r>
              <a:rPr sz="1500" spc="-20" dirty="0">
                <a:solidFill>
                  <a:srgbClr val="FFFFFF"/>
                </a:solidFill>
                <a:latin typeface="Carlito"/>
                <a:cs typeface="Carlito"/>
              </a:rPr>
              <a:t>data</a:t>
            </a:r>
            <a:endParaRPr sz="1500" dirty="0">
              <a:latin typeface="Carlito"/>
              <a:cs typeface="Carlito"/>
            </a:endParaRPr>
          </a:p>
        </p:txBody>
      </p:sp>
      <p:grpSp>
        <p:nvGrpSpPr>
          <p:cNvPr id="74" name="object 34">
            <a:extLst>
              <a:ext uri="{FF2B5EF4-FFF2-40B4-BE49-F238E27FC236}">
                <a16:creationId xmlns:a16="http://schemas.microsoft.com/office/drawing/2014/main" id="{14D76E98-4262-EF48-9B6E-7DD29B0C05DB}"/>
              </a:ext>
            </a:extLst>
          </p:cNvPr>
          <p:cNvGrpSpPr/>
          <p:nvPr/>
        </p:nvGrpSpPr>
        <p:grpSpPr>
          <a:xfrm>
            <a:off x="7794281" y="3321845"/>
            <a:ext cx="1851659" cy="1143000"/>
            <a:chOff x="7139940" y="2807207"/>
            <a:chExt cx="1851659" cy="1143000"/>
          </a:xfrm>
          <a:solidFill>
            <a:srgbClr val="0B49CB"/>
          </a:solidFill>
        </p:grpSpPr>
        <p:sp>
          <p:nvSpPr>
            <p:cNvPr id="77" name="object 37">
              <a:extLst>
                <a:ext uri="{FF2B5EF4-FFF2-40B4-BE49-F238E27FC236}">
                  <a16:creationId xmlns:a16="http://schemas.microsoft.com/office/drawing/2014/main" id="{E9E5BFFF-B07D-934F-B85D-9F7DDEC963EC}"/>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78" name="object 38">
              <a:extLst>
                <a:ext uri="{FF2B5EF4-FFF2-40B4-BE49-F238E27FC236}">
                  <a16:creationId xmlns:a16="http://schemas.microsoft.com/office/drawing/2014/main" id="{725467FC-49E4-0E4D-981A-4CF60DF3D984}"/>
                </a:ext>
              </a:extLst>
            </p:cNvPr>
            <p:cNvSpPr/>
            <p:nvPr/>
          </p:nvSpPr>
          <p:spPr>
            <a:xfrm>
              <a:off x="7164325" y="3047999"/>
              <a:ext cx="1769364" cy="696468"/>
            </a:xfrm>
            <a:prstGeom prst="rect">
              <a:avLst/>
            </a:prstGeom>
            <a:grpFill/>
          </p:spPr>
          <p:txBody>
            <a:bodyPr wrap="square" lIns="0" tIns="0" rIns="0" bIns="0" rtlCol="0"/>
            <a:lstStyle/>
            <a:p>
              <a:endParaRPr dirty="0"/>
            </a:p>
          </p:txBody>
        </p:sp>
        <p:sp>
          <p:nvSpPr>
            <p:cNvPr id="79" name="object 39">
              <a:extLst>
                <a:ext uri="{FF2B5EF4-FFF2-40B4-BE49-F238E27FC236}">
                  <a16:creationId xmlns:a16="http://schemas.microsoft.com/office/drawing/2014/main" id="{606F50FD-3715-F84E-8335-FE20C923BC83}"/>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80" name="object 40">
            <a:extLst>
              <a:ext uri="{FF2B5EF4-FFF2-40B4-BE49-F238E27FC236}">
                <a16:creationId xmlns:a16="http://schemas.microsoft.com/office/drawing/2014/main" id="{39D93E0C-D466-3246-85F2-CAB48A557665}"/>
              </a:ext>
            </a:extLst>
          </p:cNvPr>
          <p:cNvSpPr txBox="1"/>
          <p:nvPr/>
        </p:nvSpPr>
        <p:spPr>
          <a:xfrm>
            <a:off x="7945919" y="3610643"/>
            <a:ext cx="1492885" cy="462915"/>
          </a:xfrm>
          <a:prstGeom prst="rect">
            <a:avLst/>
          </a:prstGeom>
        </p:spPr>
        <p:txBody>
          <a:bodyPr vert="horz" wrap="square" lIns="0" tIns="36195" rIns="0" bIns="0" rtlCol="0">
            <a:spAutoFit/>
          </a:bodyPr>
          <a:lstStyle/>
          <a:p>
            <a:pPr marL="332740" marR="5080" indent="-320040">
              <a:lnSpc>
                <a:spcPts val="1639"/>
              </a:lnSpc>
              <a:spcBef>
                <a:spcPts val="285"/>
              </a:spcBef>
            </a:pPr>
            <a:r>
              <a:rPr sz="1500" spc="-5" dirty="0">
                <a:solidFill>
                  <a:srgbClr val="FFFFFF"/>
                </a:solidFill>
                <a:latin typeface="Carlito"/>
                <a:cs typeface="Carlito"/>
              </a:rPr>
              <a:t>Cast </a:t>
            </a:r>
            <a:r>
              <a:rPr sz="1500" dirty="0">
                <a:solidFill>
                  <a:srgbClr val="FFFFFF"/>
                </a:solidFill>
                <a:latin typeface="Carlito"/>
                <a:cs typeface="Carlito"/>
              </a:rPr>
              <a:t>dictionary</a:t>
            </a:r>
            <a:r>
              <a:rPr sz="1500" spc="-250" dirty="0">
                <a:solidFill>
                  <a:srgbClr val="FFFFFF"/>
                </a:solidFill>
                <a:latin typeface="Carlito"/>
                <a:cs typeface="Carlito"/>
              </a:rPr>
              <a:t> </a:t>
            </a:r>
            <a:r>
              <a:rPr sz="1500" spc="-15" dirty="0">
                <a:solidFill>
                  <a:srgbClr val="FFFFFF"/>
                </a:solidFill>
                <a:latin typeface="Carlito"/>
                <a:cs typeface="Carlito"/>
              </a:rPr>
              <a:t>to </a:t>
            </a:r>
            <a:r>
              <a:rPr sz="1500" dirty="0">
                <a:solidFill>
                  <a:srgbClr val="FFFFFF"/>
                </a:solidFill>
                <a:latin typeface="Carlito"/>
                <a:cs typeface="Carlito"/>
              </a:rPr>
              <a:t>a  </a:t>
            </a:r>
            <a:r>
              <a:rPr sz="1500" spc="-20" dirty="0">
                <a:solidFill>
                  <a:srgbClr val="FFFFFF"/>
                </a:solidFill>
                <a:latin typeface="Carlito"/>
                <a:cs typeface="Carlito"/>
              </a:rPr>
              <a:t>DataFrame</a:t>
            </a:r>
            <a:endParaRPr sz="1500" dirty="0">
              <a:latin typeface="Carlito"/>
              <a:cs typeface="Carlito"/>
            </a:endParaRPr>
          </a:p>
        </p:txBody>
      </p:sp>
      <p:grpSp>
        <p:nvGrpSpPr>
          <p:cNvPr id="81" name="object 41">
            <a:extLst>
              <a:ext uri="{FF2B5EF4-FFF2-40B4-BE49-F238E27FC236}">
                <a16:creationId xmlns:a16="http://schemas.microsoft.com/office/drawing/2014/main" id="{6ED00E9C-E630-3A48-A816-AE6C2ED6C449}"/>
              </a:ext>
            </a:extLst>
          </p:cNvPr>
          <p:cNvGrpSpPr/>
          <p:nvPr/>
        </p:nvGrpSpPr>
        <p:grpSpPr>
          <a:xfrm>
            <a:off x="5170170" y="3321845"/>
            <a:ext cx="1851659" cy="1143000"/>
            <a:chOff x="7139940" y="1478280"/>
            <a:chExt cx="1851659" cy="1143000"/>
          </a:xfrm>
          <a:solidFill>
            <a:srgbClr val="0B49CB"/>
          </a:solidFill>
        </p:grpSpPr>
        <p:sp>
          <p:nvSpPr>
            <p:cNvPr id="84" name="object 44">
              <a:extLst>
                <a:ext uri="{FF2B5EF4-FFF2-40B4-BE49-F238E27FC236}">
                  <a16:creationId xmlns:a16="http://schemas.microsoft.com/office/drawing/2014/main" id="{CE5D5B4D-C44A-DA47-B24F-52CF872FCFC1}"/>
                </a:ext>
              </a:extLst>
            </p:cNvPr>
            <p:cNvSpPr/>
            <p:nvPr/>
          </p:nvSpPr>
          <p:spPr>
            <a:xfrm>
              <a:off x="7139940" y="1478280"/>
              <a:ext cx="1851659" cy="1143000"/>
            </a:xfrm>
            <a:prstGeom prst="rect">
              <a:avLst/>
            </a:prstGeom>
            <a:grpFill/>
          </p:spPr>
          <p:txBody>
            <a:bodyPr wrap="square" lIns="0" tIns="0" rIns="0" bIns="0" rtlCol="0"/>
            <a:lstStyle/>
            <a:p>
              <a:endParaRPr/>
            </a:p>
          </p:txBody>
        </p:sp>
        <p:sp>
          <p:nvSpPr>
            <p:cNvPr id="85" name="object 45">
              <a:extLst>
                <a:ext uri="{FF2B5EF4-FFF2-40B4-BE49-F238E27FC236}">
                  <a16:creationId xmlns:a16="http://schemas.microsoft.com/office/drawing/2014/main" id="{5E2B358E-B2ED-544B-9BD6-C213A60B442B}"/>
                </a:ext>
              </a:extLst>
            </p:cNvPr>
            <p:cNvSpPr/>
            <p:nvPr/>
          </p:nvSpPr>
          <p:spPr>
            <a:xfrm>
              <a:off x="7226808" y="1615440"/>
              <a:ext cx="1717548" cy="903731"/>
            </a:xfrm>
            <a:prstGeom prst="rect">
              <a:avLst/>
            </a:prstGeom>
            <a:grpFill/>
          </p:spPr>
          <p:txBody>
            <a:bodyPr wrap="square" lIns="0" tIns="0" rIns="0" bIns="0" rtlCol="0"/>
            <a:lstStyle/>
            <a:p>
              <a:endParaRPr/>
            </a:p>
          </p:txBody>
        </p:sp>
        <p:sp>
          <p:nvSpPr>
            <p:cNvPr id="86" name="object 46">
              <a:extLst>
                <a:ext uri="{FF2B5EF4-FFF2-40B4-BE49-F238E27FC236}">
                  <a16:creationId xmlns:a16="http://schemas.microsoft.com/office/drawing/2014/main" id="{38D58B03-5A70-9E40-82F1-9503C7914188}"/>
                </a:ext>
              </a:extLst>
            </p:cNvPr>
            <p:cNvSpPr/>
            <p:nvPr/>
          </p:nvSpPr>
          <p:spPr>
            <a:xfrm>
              <a:off x="7161276" y="1499616"/>
              <a:ext cx="1772412" cy="1063752"/>
            </a:xfrm>
            <a:prstGeom prst="rect">
              <a:avLst/>
            </a:prstGeom>
            <a:grpFill/>
          </p:spPr>
          <p:txBody>
            <a:bodyPr wrap="square" lIns="0" tIns="0" rIns="0" bIns="0" rtlCol="0"/>
            <a:lstStyle/>
            <a:p>
              <a:endParaRPr/>
            </a:p>
          </p:txBody>
        </p:sp>
      </p:grpSp>
      <p:sp>
        <p:nvSpPr>
          <p:cNvPr id="87" name="object 47">
            <a:extLst>
              <a:ext uri="{FF2B5EF4-FFF2-40B4-BE49-F238E27FC236}">
                <a16:creationId xmlns:a16="http://schemas.microsoft.com/office/drawing/2014/main" id="{2647396E-D588-8741-A162-2D6BB423E4DA}"/>
              </a:ext>
            </a:extLst>
          </p:cNvPr>
          <p:cNvSpPr txBox="1">
            <a:spLocks/>
          </p:cNvSpPr>
          <p:nvPr/>
        </p:nvSpPr>
        <p:spPr>
          <a:xfrm>
            <a:off x="5384291" y="3504470"/>
            <a:ext cx="1373505" cy="673100"/>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dirty="0">
                <a:solidFill>
                  <a:srgbClr val="FFFFFF"/>
                </a:solidFill>
                <a:latin typeface="Carlito"/>
                <a:cs typeface="Carlito"/>
              </a:rPr>
              <a:t>Filter </a:t>
            </a:r>
            <a:r>
              <a:rPr lang="en-US" sz="1500" spc="-10" dirty="0">
                <a:solidFill>
                  <a:srgbClr val="FFFFFF"/>
                </a:solidFill>
                <a:latin typeface="Carlito"/>
                <a:cs typeface="Carlito"/>
              </a:rPr>
              <a:t>data to</a:t>
            </a:r>
            <a:r>
              <a:rPr lang="en-US" sz="1500" spc="-204" dirty="0">
                <a:solidFill>
                  <a:srgbClr val="FFFFFF"/>
                </a:solidFill>
                <a:latin typeface="Carlito"/>
                <a:cs typeface="Carlito"/>
              </a:rPr>
              <a:t> </a:t>
            </a:r>
            <a:r>
              <a:rPr lang="en-US" sz="1500" spc="-5" dirty="0">
                <a:solidFill>
                  <a:srgbClr val="FFFFFF"/>
                </a:solidFill>
                <a:latin typeface="Carlito"/>
                <a:cs typeface="Carlito"/>
              </a:rPr>
              <a:t>only  </a:t>
            </a:r>
            <a:r>
              <a:rPr lang="en-US" sz="1500" dirty="0">
                <a:solidFill>
                  <a:srgbClr val="FFFFFF"/>
                </a:solidFill>
                <a:latin typeface="Carlito"/>
                <a:cs typeface="Carlito"/>
              </a:rPr>
              <a:t>include </a:t>
            </a:r>
            <a:r>
              <a:rPr lang="en-US" sz="1500" spc="-20" dirty="0">
                <a:solidFill>
                  <a:srgbClr val="FFFFFF"/>
                </a:solidFill>
                <a:latin typeface="Carlito"/>
                <a:cs typeface="Carlito"/>
              </a:rPr>
              <a:t>Falcon </a:t>
            </a:r>
            <a:r>
              <a:rPr lang="en-US" sz="1500" dirty="0">
                <a:solidFill>
                  <a:srgbClr val="FFFFFF"/>
                </a:solidFill>
                <a:latin typeface="Carlito"/>
                <a:cs typeface="Carlito"/>
              </a:rPr>
              <a:t>9  launches</a:t>
            </a:r>
            <a:endParaRPr lang="en-US" sz="1500" dirty="0">
              <a:latin typeface="Carlito"/>
              <a:cs typeface="Carlito"/>
            </a:endParaRPr>
          </a:p>
        </p:txBody>
      </p:sp>
      <p:grpSp>
        <p:nvGrpSpPr>
          <p:cNvPr id="88" name="object 48">
            <a:extLst>
              <a:ext uri="{FF2B5EF4-FFF2-40B4-BE49-F238E27FC236}">
                <a16:creationId xmlns:a16="http://schemas.microsoft.com/office/drawing/2014/main" id="{A85337BE-350C-FA4E-8B40-59DB222836D6}"/>
              </a:ext>
            </a:extLst>
          </p:cNvPr>
          <p:cNvGrpSpPr/>
          <p:nvPr/>
        </p:nvGrpSpPr>
        <p:grpSpPr>
          <a:xfrm>
            <a:off x="2503387" y="3306105"/>
            <a:ext cx="1851659" cy="1143000"/>
            <a:chOff x="9496043" y="1478280"/>
            <a:chExt cx="1851659" cy="1143000"/>
          </a:xfrm>
          <a:solidFill>
            <a:srgbClr val="0B49CB"/>
          </a:solidFill>
        </p:grpSpPr>
        <p:sp>
          <p:nvSpPr>
            <p:cNvPr id="89" name="object 49">
              <a:extLst>
                <a:ext uri="{FF2B5EF4-FFF2-40B4-BE49-F238E27FC236}">
                  <a16:creationId xmlns:a16="http://schemas.microsoft.com/office/drawing/2014/main" id="{7BB3034B-9E21-4748-B091-D0E8552B05BA}"/>
                </a:ext>
              </a:extLst>
            </p:cNvPr>
            <p:cNvSpPr/>
            <p:nvPr/>
          </p:nvSpPr>
          <p:spPr>
            <a:xfrm>
              <a:off x="9496043" y="1478280"/>
              <a:ext cx="1851659" cy="1143000"/>
            </a:xfrm>
            <a:prstGeom prst="rect">
              <a:avLst/>
            </a:prstGeom>
            <a:grpFill/>
          </p:spPr>
          <p:txBody>
            <a:bodyPr wrap="square" lIns="0" tIns="0" rIns="0" bIns="0" rtlCol="0"/>
            <a:lstStyle/>
            <a:p>
              <a:endParaRPr/>
            </a:p>
          </p:txBody>
        </p:sp>
        <p:sp>
          <p:nvSpPr>
            <p:cNvPr id="90" name="object 50">
              <a:extLst>
                <a:ext uri="{FF2B5EF4-FFF2-40B4-BE49-F238E27FC236}">
                  <a16:creationId xmlns:a16="http://schemas.microsoft.com/office/drawing/2014/main" id="{87C5C3E6-3681-7048-9D10-469FC769D74E}"/>
                </a:ext>
              </a:extLst>
            </p:cNvPr>
            <p:cNvSpPr/>
            <p:nvPr/>
          </p:nvSpPr>
          <p:spPr>
            <a:xfrm>
              <a:off x="9538716" y="1615440"/>
              <a:ext cx="1772412" cy="903731"/>
            </a:xfrm>
            <a:prstGeom prst="rect">
              <a:avLst/>
            </a:prstGeom>
            <a:grpFill/>
          </p:spPr>
          <p:txBody>
            <a:bodyPr wrap="square" lIns="0" tIns="0" rIns="0" bIns="0" rtlCol="0"/>
            <a:lstStyle/>
            <a:p>
              <a:endParaRPr/>
            </a:p>
          </p:txBody>
        </p:sp>
        <p:sp>
          <p:nvSpPr>
            <p:cNvPr id="91" name="object 51">
              <a:extLst>
                <a:ext uri="{FF2B5EF4-FFF2-40B4-BE49-F238E27FC236}">
                  <a16:creationId xmlns:a16="http://schemas.microsoft.com/office/drawing/2014/main" id="{C9D2934D-AFA7-7647-9EA2-9A28798929F6}"/>
                </a:ext>
              </a:extLst>
            </p:cNvPr>
            <p:cNvSpPr/>
            <p:nvPr/>
          </p:nvSpPr>
          <p:spPr>
            <a:xfrm>
              <a:off x="9517379" y="1499616"/>
              <a:ext cx="1772412" cy="1063752"/>
            </a:xfrm>
            <a:prstGeom prst="rect">
              <a:avLst/>
            </a:prstGeom>
            <a:grpFill/>
          </p:spPr>
          <p:txBody>
            <a:bodyPr wrap="square" lIns="0" tIns="0" rIns="0" bIns="0" rtlCol="0"/>
            <a:lstStyle/>
            <a:p>
              <a:endParaRPr/>
            </a:p>
          </p:txBody>
        </p:sp>
      </p:grpSp>
      <p:sp>
        <p:nvSpPr>
          <p:cNvPr id="92" name="object 52">
            <a:extLst>
              <a:ext uri="{FF2B5EF4-FFF2-40B4-BE49-F238E27FC236}">
                <a16:creationId xmlns:a16="http://schemas.microsoft.com/office/drawing/2014/main" id="{F41F9D77-6770-664F-99E2-9B7E7172D2E5}"/>
              </a:ext>
            </a:extLst>
          </p:cNvPr>
          <p:cNvSpPr txBox="1"/>
          <p:nvPr/>
        </p:nvSpPr>
        <p:spPr>
          <a:xfrm>
            <a:off x="2647660" y="3488730"/>
            <a:ext cx="1539240" cy="670560"/>
          </a:xfrm>
          <a:prstGeom prst="rect">
            <a:avLst/>
          </a:prstGeom>
        </p:spPr>
        <p:txBody>
          <a:bodyPr vert="horz" wrap="square" lIns="0" tIns="33020" rIns="0" bIns="0" rtlCol="0">
            <a:spAutoFit/>
          </a:bodyPr>
          <a:lstStyle/>
          <a:p>
            <a:pPr marL="12700" marR="5080" indent="-1270" algn="ctr">
              <a:lnSpc>
                <a:spcPct val="91000"/>
              </a:lnSpc>
              <a:spcBef>
                <a:spcPts val="260"/>
              </a:spcBef>
            </a:pPr>
            <a:r>
              <a:rPr sz="1500" spc="-20" dirty="0">
                <a:solidFill>
                  <a:srgbClr val="FFFFFF"/>
                </a:solidFill>
                <a:latin typeface="Carlito"/>
                <a:cs typeface="Carlito"/>
              </a:rPr>
              <a:t>Imputate </a:t>
            </a:r>
            <a:r>
              <a:rPr sz="1500" spc="-5" dirty="0">
                <a:solidFill>
                  <a:srgbClr val="FFFFFF"/>
                </a:solidFill>
                <a:latin typeface="Carlito"/>
                <a:cs typeface="Carlito"/>
              </a:rPr>
              <a:t>missing  </a:t>
            </a:r>
            <a:r>
              <a:rPr sz="1500" spc="-20" dirty="0">
                <a:solidFill>
                  <a:srgbClr val="FFFFFF"/>
                </a:solidFill>
                <a:latin typeface="Carlito"/>
                <a:cs typeface="Carlito"/>
              </a:rPr>
              <a:t>PayloadMass</a:t>
            </a:r>
            <a:r>
              <a:rPr sz="1500" spc="-160" dirty="0">
                <a:solidFill>
                  <a:srgbClr val="FFFFFF"/>
                </a:solidFill>
                <a:latin typeface="Carlito"/>
                <a:cs typeface="Carlito"/>
              </a:rPr>
              <a:t> </a:t>
            </a:r>
            <a:r>
              <a:rPr sz="1500" spc="-5" dirty="0">
                <a:solidFill>
                  <a:srgbClr val="FFFFFF"/>
                </a:solidFill>
                <a:latin typeface="Carlito"/>
                <a:cs typeface="Carlito"/>
              </a:rPr>
              <a:t>values  with</a:t>
            </a:r>
            <a:r>
              <a:rPr sz="1500" spc="-35" dirty="0">
                <a:solidFill>
                  <a:srgbClr val="FFFFFF"/>
                </a:solidFill>
                <a:latin typeface="Carlito"/>
                <a:cs typeface="Carlito"/>
              </a:rPr>
              <a:t> </a:t>
            </a:r>
            <a:r>
              <a:rPr sz="1500" dirty="0">
                <a:solidFill>
                  <a:srgbClr val="FFFFFF"/>
                </a:solidFill>
                <a:latin typeface="Carlito"/>
                <a:cs typeface="Carlito"/>
              </a:rPr>
              <a:t>mean</a:t>
            </a:r>
            <a:endParaRPr sz="1500" dirty="0">
              <a:latin typeface="Carlito"/>
              <a:cs typeface="Carlito"/>
            </a:endParaRPr>
          </a:p>
        </p:txBody>
      </p:sp>
      <p:sp>
        <p:nvSpPr>
          <p:cNvPr id="97" name="Right Arrow 96">
            <a:extLst>
              <a:ext uri="{FF2B5EF4-FFF2-40B4-BE49-F238E27FC236}">
                <a16:creationId xmlns:a16="http://schemas.microsoft.com/office/drawing/2014/main" id="{818375A1-59ED-294A-870D-885051D9907E}"/>
              </a:ext>
            </a:extLst>
          </p:cNvPr>
          <p:cNvSpPr/>
          <p:nvPr/>
        </p:nvSpPr>
        <p:spPr>
          <a:xfrm>
            <a:off x="3089732" y="1963785"/>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ight Arrow 97">
            <a:extLst>
              <a:ext uri="{FF2B5EF4-FFF2-40B4-BE49-F238E27FC236}">
                <a16:creationId xmlns:a16="http://schemas.microsoft.com/office/drawing/2014/main" id="{074504F9-B722-AE44-95EF-29910C284C9E}"/>
              </a:ext>
            </a:extLst>
          </p:cNvPr>
          <p:cNvSpPr/>
          <p:nvPr/>
        </p:nvSpPr>
        <p:spPr>
          <a:xfrm>
            <a:off x="5740335"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ight Arrow 98">
            <a:extLst>
              <a:ext uri="{FF2B5EF4-FFF2-40B4-BE49-F238E27FC236}">
                <a16:creationId xmlns:a16="http://schemas.microsoft.com/office/drawing/2014/main" id="{C5FB1C3D-1BBB-AA4E-9BA3-2216481A9C8C}"/>
              </a:ext>
            </a:extLst>
          </p:cNvPr>
          <p:cNvSpPr/>
          <p:nvPr/>
        </p:nvSpPr>
        <p:spPr>
          <a:xfrm>
            <a:off x="8379809"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ight Arrow 99">
            <a:extLst>
              <a:ext uri="{FF2B5EF4-FFF2-40B4-BE49-F238E27FC236}">
                <a16:creationId xmlns:a16="http://schemas.microsoft.com/office/drawing/2014/main" id="{21889B82-4FE9-704F-9811-2D5778049959}"/>
              </a:ext>
            </a:extLst>
          </p:cNvPr>
          <p:cNvSpPr/>
          <p:nvPr/>
        </p:nvSpPr>
        <p:spPr>
          <a:xfrm flipH="1">
            <a:off x="7069580" y="3655234"/>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ight Arrow 100">
            <a:extLst>
              <a:ext uri="{FF2B5EF4-FFF2-40B4-BE49-F238E27FC236}">
                <a16:creationId xmlns:a16="http://schemas.microsoft.com/office/drawing/2014/main" id="{15676A39-0779-EA42-A5B7-D02B1781E3F9}"/>
              </a:ext>
            </a:extLst>
          </p:cNvPr>
          <p:cNvSpPr/>
          <p:nvPr/>
        </p:nvSpPr>
        <p:spPr>
          <a:xfrm flipH="1">
            <a:off x="4413609" y="3655234"/>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ight Arrow 101">
            <a:extLst>
              <a:ext uri="{FF2B5EF4-FFF2-40B4-BE49-F238E27FC236}">
                <a16:creationId xmlns:a16="http://schemas.microsoft.com/office/drawing/2014/main" id="{4E3FFC56-CD12-544F-BD26-F2C98EBA0F9E}"/>
              </a:ext>
            </a:extLst>
          </p:cNvPr>
          <p:cNvSpPr/>
          <p:nvPr/>
        </p:nvSpPr>
        <p:spPr>
          <a:xfrm flipH="1">
            <a:off x="9662309" y="3632084"/>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E1344D9B-728B-A34E-9CC5-FB2F7E8C1F7A}"/>
              </a:ext>
            </a:extLst>
          </p:cNvPr>
          <p:cNvSpPr/>
          <p:nvPr/>
        </p:nvSpPr>
        <p:spPr>
          <a:xfrm>
            <a:off x="10058400" y="2928395"/>
            <a:ext cx="227924" cy="982475"/>
          </a:xfrm>
          <a:prstGeom prst="rect">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Text Placeholder 2">
            <a:extLst>
              <a:ext uri="{FF2B5EF4-FFF2-40B4-BE49-F238E27FC236}">
                <a16:creationId xmlns:a16="http://schemas.microsoft.com/office/drawing/2014/main" id="{52EA249D-2434-6F40-A1F3-928C54A148D0}"/>
              </a:ext>
            </a:extLst>
          </p:cNvPr>
          <p:cNvSpPr txBox="1">
            <a:spLocks/>
          </p:cNvSpPr>
          <p:nvPr/>
        </p:nvSpPr>
        <p:spPr>
          <a:xfrm>
            <a:off x="820739" y="1666846"/>
            <a:ext cx="2740322" cy="435872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b="1" dirty="0">
                <a:solidFill>
                  <a:schemeClr val="accent3">
                    <a:lumMod val="25000"/>
                  </a:schemeClr>
                </a:solidFill>
                <a:latin typeface="Abadi"/>
              </a:rPr>
              <a:t>GitHub URL:</a:t>
            </a:r>
          </a:p>
          <a:p>
            <a:pPr marL="0" indent="0">
              <a:lnSpc>
                <a:spcPct val="100000"/>
              </a:lnSpc>
              <a:spcBef>
                <a:spcPts val="1400"/>
              </a:spcBef>
              <a:buFont typeface="Arial" panose="020B0604020202020204" pitchFamily="34" charset="0"/>
              <a:buNone/>
            </a:pPr>
            <a:r>
              <a:rPr lang="en-US" sz="2200" b="1" dirty="0">
                <a:solidFill>
                  <a:schemeClr val="accent3">
                    <a:lumMod val="25000"/>
                  </a:schemeClr>
                </a:solidFill>
                <a:latin typeface="Abadi"/>
                <a:hlinkClick r:id="rId3"/>
              </a:rPr>
              <a:t>https://github.com/sankhan/IBM-capston-/blob/main/jupyter-labs-spacex-data-collection-api%20(1)%20(1).ipynb</a:t>
            </a:r>
            <a:endParaRPr lang="en-US" sz="2200" b="1" dirty="0">
              <a:solidFill>
                <a:schemeClr val="accent3">
                  <a:lumMod val="25000"/>
                </a:schemeClr>
              </a:solidFill>
              <a:latin typeface="Abadi"/>
            </a:endParaRPr>
          </a:p>
        </p:txBody>
      </p:sp>
      <p:grpSp>
        <p:nvGrpSpPr>
          <p:cNvPr id="14" name="object 13">
            <a:extLst>
              <a:ext uri="{FF2B5EF4-FFF2-40B4-BE49-F238E27FC236}">
                <a16:creationId xmlns:a16="http://schemas.microsoft.com/office/drawing/2014/main" id="{7D70327B-CF1E-8D4D-91B2-22ECA95DD3F6}"/>
              </a:ext>
            </a:extLst>
          </p:cNvPr>
          <p:cNvGrpSpPr/>
          <p:nvPr/>
        </p:nvGrpSpPr>
        <p:grpSpPr>
          <a:xfrm>
            <a:off x="3779244" y="1666889"/>
            <a:ext cx="1851660" cy="1147572"/>
            <a:chOff x="4782311" y="2807207"/>
            <a:chExt cx="1851660" cy="1147572"/>
          </a:xfrm>
          <a:solidFill>
            <a:srgbClr val="0B49CB"/>
          </a:solidFill>
        </p:grpSpPr>
        <p:sp>
          <p:nvSpPr>
            <p:cNvPr id="15" name="object 16">
              <a:extLst>
                <a:ext uri="{FF2B5EF4-FFF2-40B4-BE49-F238E27FC236}">
                  <a16:creationId xmlns:a16="http://schemas.microsoft.com/office/drawing/2014/main" id="{AF20A0CF-907C-3E4C-B7D9-3CA1AB7B7492}"/>
                </a:ext>
              </a:extLst>
            </p:cNvPr>
            <p:cNvSpPr/>
            <p:nvPr/>
          </p:nvSpPr>
          <p:spPr>
            <a:xfrm>
              <a:off x="4782311" y="2807207"/>
              <a:ext cx="1851660" cy="1143000"/>
            </a:xfrm>
            <a:prstGeom prst="rect">
              <a:avLst/>
            </a:prstGeom>
            <a:grpFill/>
          </p:spPr>
          <p:txBody>
            <a:bodyPr wrap="square" lIns="0" tIns="0" rIns="0" bIns="0" rtlCol="0"/>
            <a:lstStyle/>
            <a:p>
              <a:endParaRPr/>
            </a:p>
          </p:txBody>
        </p:sp>
        <p:sp>
          <p:nvSpPr>
            <p:cNvPr id="16" name="object 17">
              <a:extLst>
                <a:ext uri="{FF2B5EF4-FFF2-40B4-BE49-F238E27FC236}">
                  <a16:creationId xmlns:a16="http://schemas.microsoft.com/office/drawing/2014/main" id="{EE8AD94D-D978-294D-B1BD-57D9465C7116}"/>
                </a:ext>
              </a:extLst>
            </p:cNvPr>
            <p:cNvSpPr/>
            <p:nvPr/>
          </p:nvSpPr>
          <p:spPr>
            <a:xfrm>
              <a:off x="4888991" y="2839211"/>
              <a:ext cx="1677923" cy="1115568"/>
            </a:xfrm>
            <a:prstGeom prst="rect">
              <a:avLst/>
            </a:prstGeom>
            <a:grpFill/>
          </p:spPr>
          <p:txBody>
            <a:bodyPr wrap="square" lIns="0" tIns="0" rIns="0" bIns="0" rtlCol="0"/>
            <a:lstStyle/>
            <a:p>
              <a:endParaRPr/>
            </a:p>
          </p:txBody>
        </p:sp>
        <p:sp>
          <p:nvSpPr>
            <p:cNvPr id="17" name="object 18">
              <a:extLst>
                <a:ext uri="{FF2B5EF4-FFF2-40B4-BE49-F238E27FC236}">
                  <a16:creationId xmlns:a16="http://schemas.microsoft.com/office/drawing/2014/main" id="{D79CFCF8-19C0-9E4A-BC42-720D426BBB77}"/>
                </a:ext>
              </a:extLst>
            </p:cNvPr>
            <p:cNvSpPr/>
            <p:nvPr/>
          </p:nvSpPr>
          <p:spPr>
            <a:xfrm>
              <a:off x="4803647" y="2828543"/>
              <a:ext cx="1772411" cy="1063752"/>
            </a:xfrm>
            <a:prstGeom prst="rect">
              <a:avLst/>
            </a:prstGeom>
            <a:grpFill/>
          </p:spPr>
          <p:txBody>
            <a:bodyPr wrap="square" lIns="0" tIns="0" rIns="0" bIns="0" rtlCol="0"/>
            <a:lstStyle/>
            <a:p>
              <a:endParaRPr/>
            </a:p>
          </p:txBody>
        </p:sp>
      </p:grpSp>
      <p:sp>
        <p:nvSpPr>
          <p:cNvPr id="18" name="object 19">
            <a:extLst>
              <a:ext uri="{FF2B5EF4-FFF2-40B4-BE49-F238E27FC236}">
                <a16:creationId xmlns:a16="http://schemas.microsoft.com/office/drawing/2014/main" id="{3C89ABE6-B953-7340-946D-97F7135D35E4}"/>
              </a:ext>
            </a:extLst>
          </p:cNvPr>
          <p:cNvSpPr txBox="1"/>
          <p:nvPr/>
        </p:nvSpPr>
        <p:spPr>
          <a:xfrm>
            <a:off x="4012798" y="1943040"/>
            <a:ext cx="1332865" cy="456792"/>
          </a:xfrm>
          <a:prstGeom prst="rect">
            <a:avLst/>
          </a:prstGeom>
        </p:spPr>
        <p:txBody>
          <a:bodyPr vert="horz" wrap="square" lIns="0" tIns="31750" rIns="0" bIns="0" rtlCol="0">
            <a:spAutoFit/>
          </a:bodyPr>
          <a:lstStyle/>
          <a:p>
            <a:pPr marL="12700" marR="5080" indent="4445" algn="ctr">
              <a:lnSpc>
                <a:spcPct val="91600"/>
              </a:lnSpc>
              <a:spcBef>
                <a:spcPts val="250"/>
              </a:spcBef>
            </a:pPr>
            <a:r>
              <a:rPr lang="en-US" sz="1500" dirty="0">
                <a:solidFill>
                  <a:srgbClr val="FFFFFF"/>
                </a:solidFill>
                <a:latin typeface="Carlito"/>
                <a:cs typeface="Carlito"/>
              </a:rPr>
              <a:t>Request Wikipedia HTML</a:t>
            </a:r>
            <a:endParaRPr sz="1500" dirty="0">
              <a:latin typeface="Carlito"/>
              <a:cs typeface="Carlito"/>
            </a:endParaRPr>
          </a:p>
        </p:txBody>
      </p:sp>
      <p:grpSp>
        <p:nvGrpSpPr>
          <p:cNvPr id="19" name="object 20">
            <a:extLst>
              <a:ext uri="{FF2B5EF4-FFF2-40B4-BE49-F238E27FC236}">
                <a16:creationId xmlns:a16="http://schemas.microsoft.com/office/drawing/2014/main" id="{94E2F509-74FE-5C4D-93F5-2FAEB9FAC678}"/>
              </a:ext>
            </a:extLst>
          </p:cNvPr>
          <p:cNvGrpSpPr/>
          <p:nvPr/>
        </p:nvGrpSpPr>
        <p:grpSpPr>
          <a:xfrm>
            <a:off x="6435184" y="1666846"/>
            <a:ext cx="1851660" cy="1141476"/>
            <a:chOff x="4782311" y="4137659"/>
            <a:chExt cx="1851660" cy="1141476"/>
          </a:xfrm>
          <a:solidFill>
            <a:srgbClr val="0B49CB"/>
          </a:solidFill>
        </p:grpSpPr>
        <p:sp>
          <p:nvSpPr>
            <p:cNvPr id="20" name="object 23">
              <a:extLst>
                <a:ext uri="{FF2B5EF4-FFF2-40B4-BE49-F238E27FC236}">
                  <a16:creationId xmlns:a16="http://schemas.microsoft.com/office/drawing/2014/main" id="{DD3F9857-097B-3F44-81C3-2D9E5AE8170B}"/>
                </a:ext>
              </a:extLst>
            </p:cNvPr>
            <p:cNvSpPr/>
            <p:nvPr/>
          </p:nvSpPr>
          <p:spPr>
            <a:xfrm>
              <a:off x="4782311" y="4137659"/>
              <a:ext cx="1851660" cy="1141476"/>
            </a:xfrm>
            <a:prstGeom prst="rect">
              <a:avLst/>
            </a:prstGeom>
            <a:grpFill/>
          </p:spPr>
          <p:txBody>
            <a:bodyPr wrap="square" lIns="0" tIns="0" rIns="0" bIns="0" rtlCol="0"/>
            <a:lstStyle/>
            <a:p>
              <a:endParaRPr/>
            </a:p>
          </p:txBody>
        </p:sp>
        <p:sp>
          <p:nvSpPr>
            <p:cNvPr id="21" name="object 24">
              <a:extLst>
                <a:ext uri="{FF2B5EF4-FFF2-40B4-BE49-F238E27FC236}">
                  <a16:creationId xmlns:a16="http://schemas.microsoft.com/office/drawing/2014/main" id="{847660FF-7730-9F45-AB54-485B76232E2B}"/>
                </a:ext>
              </a:extLst>
            </p:cNvPr>
            <p:cNvSpPr/>
            <p:nvPr/>
          </p:nvSpPr>
          <p:spPr>
            <a:xfrm>
              <a:off x="4850891" y="4273295"/>
              <a:ext cx="1755648" cy="905256"/>
            </a:xfrm>
            <a:prstGeom prst="rect">
              <a:avLst/>
            </a:prstGeom>
            <a:grpFill/>
          </p:spPr>
          <p:txBody>
            <a:bodyPr wrap="square" lIns="0" tIns="0" rIns="0" bIns="0" rtlCol="0"/>
            <a:lstStyle/>
            <a:p>
              <a:endParaRPr/>
            </a:p>
          </p:txBody>
        </p:sp>
        <p:sp>
          <p:nvSpPr>
            <p:cNvPr id="22" name="object 25">
              <a:extLst>
                <a:ext uri="{FF2B5EF4-FFF2-40B4-BE49-F238E27FC236}">
                  <a16:creationId xmlns:a16="http://schemas.microsoft.com/office/drawing/2014/main" id="{BF6AB0F5-CD34-0C4B-8DA8-400F5A47E905}"/>
                </a:ext>
              </a:extLst>
            </p:cNvPr>
            <p:cNvSpPr/>
            <p:nvPr/>
          </p:nvSpPr>
          <p:spPr>
            <a:xfrm>
              <a:off x="4803647" y="4158995"/>
              <a:ext cx="1772411" cy="1062227"/>
            </a:xfrm>
            <a:prstGeom prst="rect">
              <a:avLst/>
            </a:prstGeom>
            <a:grpFill/>
          </p:spPr>
          <p:txBody>
            <a:bodyPr wrap="square" lIns="0" tIns="0" rIns="0" bIns="0" rtlCol="0"/>
            <a:lstStyle/>
            <a:p>
              <a:endParaRPr/>
            </a:p>
          </p:txBody>
        </p:sp>
      </p:grpSp>
      <p:sp>
        <p:nvSpPr>
          <p:cNvPr id="23" name="object 26">
            <a:extLst>
              <a:ext uri="{FF2B5EF4-FFF2-40B4-BE49-F238E27FC236}">
                <a16:creationId xmlns:a16="http://schemas.microsoft.com/office/drawing/2014/main" id="{12583B70-A99D-A049-80EF-65B6EF5D0126}"/>
              </a:ext>
            </a:extLst>
          </p:cNvPr>
          <p:cNvSpPr txBox="1"/>
          <p:nvPr/>
        </p:nvSpPr>
        <p:spPr>
          <a:xfrm>
            <a:off x="6630638" y="1977432"/>
            <a:ext cx="1403985" cy="451406"/>
          </a:xfrm>
          <a:prstGeom prst="rect">
            <a:avLst/>
          </a:prstGeom>
        </p:spPr>
        <p:txBody>
          <a:bodyPr vert="horz" wrap="square" lIns="0" tIns="35560" rIns="0" bIns="0" rtlCol="0">
            <a:spAutoFit/>
          </a:bodyPr>
          <a:lstStyle/>
          <a:p>
            <a:pPr marL="12700" marR="5080" algn="ctr">
              <a:lnSpc>
                <a:spcPct val="89800"/>
              </a:lnSpc>
              <a:spcBef>
                <a:spcPts val="280"/>
              </a:spcBef>
            </a:pPr>
            <a:r>
              <a:rPr lang="en-US" sz="1500" spc="-10" dirty="0" err="1">
                <a:solidFill>
                  <a:srgbClr val="FFFFFF"/>
                </a:solidFill>
                <a:latin typeface="Carlito"/>
                <a:cs typeface="Carlito"/>
              </a:rPr>
              <a:t>BeautifulSoup</a:t>
            </a:r>
            <a:br>
              <a:rPr lang="en-US" sz="1500" spc="-10" dirty="0">
                <a:solidFill>
                  <a:srgbClr val="FFFFFF"/>
                </a:solidFill>
                <a:latin typeface="Carlito"/>
                <a:cs typeface="Carlito"/>
              </a:rPr>
            </a:br>
            <a:r>
              <a:rPr lang="en-US" sz="1500" spc="-10" dirty="0">
                <a:solidFill>
                  <a:srgbClr val="FFFFFF"/>
                </a:solidFill>
                <a:latin typeface="Carlito"/>
                <a:cs typeface="Carlito"/>
              </a:rPr>
              <a:t>html5lib Parser</a:t>
            </a:r>
            <a:endParaRPr sz="1500" dirty="0">
              <a:latin typeface="Carlito"/>
              <a:cs typeface="Carlito"/>
            </a:endParaRPr>
          </a:p>
        </p:txBody>
      </p:sp>
      <p:grpSp>
        <p:nvGrpSpPr>
          <p:cNvPr id="24" name="object 27">
            <a:extLst>
              <a:ext uri="{FF2B5EF4-FFF2-40B4-BE49-F238E27FC236}">
                <a16:creationId xmlns:a16="http://schemas.microsoft.com/office/drawing/2014/main" id="{80BC7B5E-CE46-E644-B333-E0A610877B1B}"/>
              </a:ext>
            </a:extLst>
          </p:cNvPr>
          <p:cNvGrpSpPr/>
          <p:nvPr/>
        </p:nvGrpSpPr>
        <p:grpSpPr>
          <a:xfrm>
            <a:off x="9085165" y="1667143"/>
            <a:ext cx="1851659" cy="1141476"/>
            <a:chOff x="7139940" y="4137659"/>
            <a:chExt cx="1851659" cy="1141476"/>
          </a:xfrm>
          <a:solidFill>
            <a:srgbClr val="0B49CB"/>
          </a:solidFill>
        </p:grpSpPr>
        <p:sp>
          <p:nvSpPr>
            <p:cNvPr id="25" name="object 30">
              <a:extLst>
                <a:ext uri="{FF2B5EF4-FFF2-40B4-BE49-F238E27FC236}">
                  <a16:creationId xmlns:a16="http://schemas.microsoft.com/office/drawing/2014/main" id="{B45B72CD-8419-DA4B-8D38-6989963DA548}"/>
                </a:ext>
              </a:extLst>
            </p:cNvPr>
            <p:cNvSpPr/>
            <p:nvPr/>
          </p:nvSpPr>
          <p:spPr>
            <a:xfrm>
              <a:off x="7139940" y="4137659"/>
              <a:ext cx="1851659" cy="1141476"/>
            </a:xfrm>
            <a:prstGeom prst="rect">
              <a:avLst/>
            </a:prstGeom>
            <a:grpFill/>
          </p:spPr>
          <p:txBody>
            <a:bodyPr wrap="square" lIns="0" tIns="0" rIns="0" bIns="0" rtlCol="0"/>
            <a:lstStyle/>
            <a:p>
              <a:endParaRPr/>
            </a:p>
          </p:txBody>
        </p:sp>
        <p:sp>
          <p:nvSpPr>
            <p:cNvPr id="26" name="object 31">
              <a:extLst>
                <a:ext uri="{FF2B5EF4-FFF2-40B4-BE49-F238E27FC236}">
                  <a16:creationId xmlns:a16="http://schemas.microsoft.com/office/drawing/2014/main" id="{53005E04-FC1E-C34D-BBAB-7B239695AF57}"/>
                </a:ext>
              </a:extLst>
            </p:cNvPr>
            <p:cNvSpPr/>
            <p:nvPr/>
          </p:nvSpPr>
          <p:spPr>
            <a:xfrm>
              <a:off x="7173468" y="4378451"/>
              <a:ext cx="1760220" cy="694944"/>
            </a:xfrm>
            <a:prstGeom prst="rect">
              <a:avLst/>
            </a:prstGeom>
            <a:grpFill/>
          </p:spPr>
          <p:txBody>
            <a:bodyPr wrap="square" lIns="0" tIns="0" rIns="0" bIns="0" rtlCol="0"/>
            <a:lstStyle/>
            <a:p>
              <a:endParaRPr dirty="0"/>
            </a:p>
          </p:txBody>
        </p:sp>
        <p:sp>
          <p:nvSpPr>
            <p:cNvPr id="27" name="object 32">
              <a:extLst>
                <a:ext uri="{FF2B5EF4-FFF2-40B4-BE49-F238E27FC236}">
                  <a16:creationId xmlns:a16="http://schemas.microsoft.com/office/drawing/2014/main" id="{E13F07DB-EB53-E545-AD08-716CE549329F}"/>
                </a:ext>
              </a:extLst>
            </p:cNvPr>
            <p:cNvSpPr/>
            <p:nvPr/>
          </p:nvSpPr>
          <p:spPr>
            <a:xfrm>
              <a:off x="7161276" y="4158995"/>
              <a:ext cx="1772412" cy="1062227"/>
            </a:xfrm>
            <a:prstGeom prst="rect">
              <a:avLst/>
            </a:prstGeom>
            <a:grpFill/>
          </p:spPr>
          <p:txBody>
            <a:bodyPr wrap="square" lIns="0" tIns="0" rIns="0" bIns="0" rtlCol="0"/>
            <a:lstStyle/>
            <a:p>
              <a:endParaRPr/>
            </a:p>
          </p:txBody>
        </p:sp>
      </p:grpSp>
      <p:sp>
        <p:nvSpPr>
          <p:cNvPr id="28" name="object 33">
            <a:extLst>
              <a:ext uri="{FF2B5EF4-FFF2-40B4-BE49-F238E27FC236}">
                <a16:creationId xmlns:a16="http://schemas.microsoft.com/office/drawing/2014/main" id="{7A0DFC36-30F7-1D41-9251-D1EA5DEE57C8}"/>
              </a:ext>
            </a:extLst>
          </p:cNvPr>
          <p:cNvSpPr txBox="1"/>
          <p:nvPr/>
        </p:nvSpPr>
        <p:spPr>
          <a:xfrm>
            <a:off x="9245946" y="1954926"/>
            <a:ext cx="1483995" cy="485389"/>
          </a:xfrm>
          <a:prstGeom prst="rect">
            <a:avLst/>
          </a:prstGeom>
        </p:spPr>
        <p:txBody>
          <a:bodyPr vert="horz" wrap="square" lIns="0" tIns="36195" rIns="0" bIns="0" rtlCol="0">
            <a:spAutoFit/>
          </a:bodyPr>
          <a:lstStyle/>
          <a:p>
            <a:pPr marL="575945" marR="5080" indent="-563880" algn="ctr">
              <a:lnSpc>
                <a:spcPts val="1639"/>
              </a:lnSpc>
              <a:spcBef>
                <a:spcPts val="285"/>
              </a:spcBef>
            </a:pPr>
            <a:r>
              <a:rPr lang="en-US" sz="1500" dirty="0">
                <a:solidFill>
                  <a:srgbClr val="FFFFFF"/>
                </a:solidFill>
                <a:latin typeface="Carlito"/>
                <a:cs typeface="Carlito"/>
              </a:rPr>
              <a:t>Find launch info</a:t>
            </a:r>
          </a:p>
          <a:p>
            <a:pPr marL="575945" marR="5080" indent="-563880" algn="ctr">
              <a:lnSpc>
                <a:spcPts val="1639"/>
              </a:lnSpc>
              <a:spcBef>
                <a:spcPts val="285"/>
              </a:spcBef>
            </a:pPr>
            <a:r>
              <a:rPr lang="en-US" sz="1500" dirty="0">
                <a:solidFill>
                  <a:srgbClr val="FFFFFF"/>
                </a:solidFill>
                <a:latin typeface="Carlito"/>
                <a:cs typeface="Carlito"/>
              </a:rPr>
              <a:t>HTML table</a:t>
            </a:r>
            <a:endParaRPr sz="1500" dirty="0">
              <a:latin typeface="Carlito"/>
              <a:cs typeface="Carlito"/>
            </a:endParaRPr>
          </a:p>
        </p:txBody>
      </p:sp>
      <p:grpSp>
        <p:nvGrpSpPr>
          <p:cNvPr id="29" name="object 34">
            <a:extLst>
              <a:ext uri="{FF2B5EF4-FFF2-40B4-BE49-F238E27FC236}">
                <a16:creationId xmlns:a16="http://schemas.microsoft.com/office/drawing/2014/main" id="{0EEE05E5-F402-A241-B3F6-2E1EAC454048}"/>
              </a:ext>
            </a:extLst>
          </p:cNvPr>
          <p:cNvGrpSpPr/>
          <p:nvPr/>
        </p:nvGrpSpPr>
        <p:grpSpPr>
          <a:xfrm>
            <a:off x="9093122" y="3680588"/>
            <a:ext cx="1851659" cy="1143000"/>
            <a:chOff x="7139940" y="2807207"/>
            <a:chExt cx="1851659" cy="1143000"/>
          </a:xfrm>
          <a:solidFill>
            <a:srgbClr val="0B49CB"/>
          </a:solidFill>
        </p:grpSpPr>
        <p:sp>
          <p:nvSpPr>
            <p:cNvPr id="30" name="object 37">
              <a:extLst>
                <a:ext uri="{FF2B5EF4-FFF2-40B4-BE49-F238E27FC236}">
                  <a16:creationId xmlns:a16="http://schemas.microsoft.com/office/drawing/2014/main" id="{FBE35D5E-23D5-CC4D-8F16-CB7B296E7986}"/>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31" name="object 38">
              <a:extLst>
                <a:ext uri="{FF2B5EF4-FFF2-40B4-BE49-F238E27FC236}">
                  <a16:creationId xmlns:a16="http://schemas.microsoft.com/office/drawing/2014/main" id="{49FE8609-C072-1748-9238-65B089DED702}"/>
                </a:ext>
              </a:extLst>
            </p:cNvPr>
            <p:cNvSpPr/>
            <p:nvPr/>
          </p:nvSpPr>
          <p:spPr>
            <a:xfrm>
              <a:off x="7164325" y="3047999"/>
              <a:ext cx="1769364" cy="696468"/>
            </a:xfrm>
            <a:prstGeom prst="rect">
              <a:avLst/>
            </a:prstGeom>
            <a:grpFill/>
          </p:spPr>
          <p:txBody>
            <a:bodyPr wrap="square" lIns="0" tIns="0" rIns="0" bIns="0" rtlCol="0"/>
            <a:lstStyle/>
            <a:p>
              <a:endParaRPr dirty="0"/>
            </a:p>
          </p:txBody>
        </p:sp>
        <p:sp>
          <p:nvSpPr>
            <p:cNvPr id="32" name="object 39">
              <a:extLst>
                <a:ext uri="{FF2B5EF4-FFF2-40B4-BE49-F238E27FC236}">
                  <a16:creationId xmlns:a16="http://schemas.microsoft.com/office/drawing/2014/main" id="{024E7F5E-ECAB-B94D-B23D-C9483FEC9A29}"/>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33" name="object 40">
            <a:extLst>
              <a:ext uri="{FF2B5EF4-FFF2-40B4-BE49-F238E27FC236}">
                <a16:creationId xmlns:a16="http://schemas.microsoft.com/office/drawing/2014/main" id="{6505264D-CCDA-F14E-B116-27D1177AA950}"/>
              </a:ext>
            </a:extLst>
          </p:cNvPr>
          <p:cNvSpPr txBox="1"/>
          <p:nvPr/>
        </p:nvSpPr>
        <p:spPr>
          <a:xfrm>
            <a:off x="9244760" y="3969386"/>
            <a:ext cx="1492885" cy="485389"/>
          </a:xfrm>
          <a:prstGeom prst="rect">
            <a:avLst/>
          </a:prstGeom>
        </p:spPr>
        <p:txBody>
          <a:bodyPr vert="horz" wrap="square" lIns="0" tIns="36195" rIns="0" bIns="0" rtlCol="0">
            <a:spAutoFit/>
          </a:bodyPr>
          <a:lstStyle/>
          <a:p>
            <a:pPr marL="332740" marR="5080" indent="-320040" algn="ctr">
              <a:lnSpc>
                <a:spcPts val="1639"/>
              </a:lnSpc>
              <a:spcBef>
                <a:spcPts val="285"/>
              </a:spcBef>
            </a:pPr>
            <a:r>
              <a:rPr lang="en-US" sz="1500" spc="-5" dirty="0">
                <a:solidFill>
                  <a:srgbClr val="FFFFFF"/>
                </a:solidFill>
                <a:latin typeface="Carlito"/>
                <a:cs typeface="Carlito"/>
              </a:rPr>
              <a:t>Create</a:t>
            </a:r>
          </a:p>
          <a:p>
            <a:pPr marL="332740" marR="5080" indent="-320040" algn="ctr">
              <a:lnSpc>
                <a:spcPts val="1639"/>
              </a:lnSpc>
              <a:spcBef>
                <a:spcPts val="285"/>
              </a:spcBef>
            </a:pPr>
            <a:r>
              <a:rPr lang="en-US" sz="1500" spc="-5" dirty="0">
                <a:solidFill>
                  <a:srgbClr val="FFFFFF"/>
                </a:solidFill>
                <a:latin typeface="Carlito"/>
                <a:cs typeface="Carlito"/>
              </a:rPr>
              <a:t>Dictionary</a:t>
            </a:r>
            <a:endParaRPr sz="1500" dirty="0">
              <a:latin typeface="Carlito"/>
              <a:cs typeface="Carlito"/>
            </a:endParaRPr>
          </a:p>
        </p:txBody>
      </p:sp>
      <p:grpSp>
        <p:nvGrpSpPr>
          <p:cNvPr id="34" name="object 41">
            <a:extLst>
              <a:ext uri="{FF2B5EF4-FFF2-40B4-BE49-F238E27FC236}">
                <a16:creationId xmlns:a16="http://schemas.microsoft.com/office/drawing/2014/main" id="{AA479381-95FE-3343-A67C-A34040E6102A}"/>
              </a:ext>
            </a:extLst>
          </p:cNvPr>
          <p:cNvGrpSpPr/>
          <p:nvPr/>
        </p:nvGrpSpPr>
        <p:grpSpPr>
          <a:xfrm>
            <a:off x="6469011" y="3680588"/>
            <a:ext cx="1851659" cy="1143000"/>
            <a:chOff x="7139940" y="1478280"/>
            <a:chExt cx="1851659" cy="1143000"/>
          </a:xfrm>
          <a:solidFill>
            <a:srgbClr val="0B49CB"/>
          </a:solidFill>
        </p:grpSpPr>
        <p:sp>
          <p:nvSpPr>
            <p:cNvPr id="35" name="object 44">
              <a:extLst>
                <a:ext uri="{FF2B5EF4-FFF2-40B4-BE49-F238E27FC236}">
                  <a16:creationId xmlns:a16="http://schemas.microsoft.com/office/drawing/2014/main" id="{82E41C40-E970-D445-88D2-299CAC9E55C6}"/>
                </a:ext>
              </a:extLst>
            </p:cNvPr>
            <p:cNvSpPr/>
            <p:nvPr/>
          </p:nvSpPr>
          <p:spPr>
            <a:xfrm>
              <a:off x="7139940" y="1478280"/>
              <a:ext cx="1851659" cy="1143000"/>
            </a:xfrm>
            <a:prstGeom prst="rect">
              <a:avLst/>
            </a:prstGeom>
            <a:grpFill/>
          </p:spPr>
          <p:txBody>
            <a:bodyPr wrap="square" lIns="0" tIns="0" rIns="0" bIns="0" rtlCol="0"/>
            <a:lstStyle/>
            <a:p>
              <a:endParaRPr/>
            </a:p>
          </p:txBody>
        </p:sp>
        <p:sp>
          <p:nvSpPr>
            <p:cNvPr id="36" name="object 45">
              <a:extLst>
                <a:ext uri="{FF2B5EF4-FFF2-40B4-BE49-F238E27FC236}">
                  <a16:creationId xmlns:a16="http://schemas.microsoft.com/office/drawing/2014/main" id="{C14C687F-6C2F-6D43-BD81-C2EF0AAA8ADB}"/>
                </a:ext>
              </a:extLst>
            </p:cNvPr>
            <p:cNvSpPr/>
            <p:nvPr/>
          </p:nvSpPr>
          <p:spPr>
            <a:xfrm>
              <a:off x="7226808" y="1615440"/>
              <a:ext cx="1717548" cy="903731"/>
            </a:xfrm>
            <a:prstGeom prst="rect">
              <a:avLst/>
            </a:prstGeom>
            <a:grpFill/>
          </p:spPr>
          <p:txBody>
            <a:bodyPr wrap="square" lIns="0" tIns="0" rIns="0" bIns="0" rtlCol="0"/>
            <a:lstStyle/>
            <a:p>
              <a:endParaRPr/>
            </a:p>
          </p:txBody>
        </p:sp>
        <p:sp>
          <p:nvSpPr>
            <p:cNvPr id="37" name="object 46">
              <a:extLst>
                <a:ext uri="{FF2B5EF4-FFF2-40B4-BE49-F238E27FC236}">
                  <a16:creationId xmlns:a16="http://schemas.microsoft.com/office/drawing/2014/main" id="{6AD33F1A-C511-0747-A7AE-0708B7639D5C}"/>
                </a:ext>
              </a:extLst>
            </p:cNvPr>
            <p:cNvSpPr/>
            <p:nvPr/>
          </p:nvSpPr>
          <p:spPr>
            <a:xfrm>
              <a:off x="7161276" y="1499616"/>
              <a:ext cx="1772412" cy="1063752"/>
            </a:xfrm>
            <a:prstGeom prst="rect">
              <a:avLst/>
            </a:prstGeom>
            <a:grpFill/>
          </p:spPr>
          <p:txBody>
            <a:bodyPr wrap="square" lIns="0" tIns="0" rIns="0" bIns="0" rtlCol="0"/>
            <a:lstStyle/>
            <a:p>
              <a:endParaRPr/>
            </a:p>
          </p:txBody>
        </p:sp>
      </p:grpSp>
      <p:sp>
        <p:nvSpPr>
          <p:cNvPr id="38" name="object 47">
            <a:extLst>
              <a:ext uri="{FF2B5EF4-FFF2-40B4-BE49-F238E27FC236}">
                <a16:creationId xmlns:a16="http://schemas.microsoft.com/office/drawing/2014/main" id="{E57FEB12-C58D-224A-80EF-DF09D01B7C55}"/>
              </a:ext>
            </a:extLst>
          </p:cNvPr>
          <p:cNvSpPr txBox="1">
            <a:spLocks/>
          </p:cNvSpPr>
          <p:nvPr/>
        </p:nvSpPr>
        <p:spPr>
          <a:xfrm>
            <a:off x="6683132" y="3805338"/>
            <a:ext cx="1373505" cy="907941"/>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dirty="0">
                <a:solidFill>
                  <a:srgbClr val="FFFFFF"/>
                </a:solidFill>
                <a:latin typeface="Carlito"/>
                <a:cs typeface="Carlito"/>
              </a:rPr>
              <a:t>Iterate through table cells to extract data to dictionary</a:t>
            </a:r>
            <a:endParaRPr lang="en-US" sz="1500" dirty="0">
              <a:latin typeface="Carlito"/>
              <a:cs typeface="Carlito"/>
            </a:endParaRPr>
          </a:p>
        </p:txBody>
      </p:sp>
      <p:grpSp>
        <p:nvGrpSpPr>
          <p:cNvPr id="39" name="object 48">
            <a:extLst>
              <a:ext uri="{FF2B5EF4-FFF2-40B4-BE49-F238E27FC236}">
                <a16:creationId xmlns:a16="http://schemas.microsoft.com/office/drawing/2014/main" id="{ED5C8C3D-FD5A-7E48-A8CF-4BD08CB43A34}"/>
              </a:ext>
            </a:extLst>
          </p:cNvPr>
          <p:cNvGrpSpPr/>
          <p:nvPr/>
        </p:nvGrpSpPr>
        <p:grpSpPr>
          <a:xfrm>
            <a:off x="3802228" y="3664848"/>
            <a:ext cx="1851659" cy="1143000"/>
            <a:chOff x="9496043" y="1478280"/>
            <a:chExt cx="1851659" cy="1143000"/>
          </a:xfrm>
          <a:solidFill>
            <a:srgbClr val="0B49CB"/>
          </a:solidFill>
        </p:grpSpPr>
        <p:sp>
          <p:nvSpPr>
            <p:cNvPr id="40" name="object 49">
              <a:extLst>
                <a:ext uri="{FF2B5EF4-FFF2-40B4-BE49-F238E27FC236}">
                  <a16:creationId xmlns:a16="http://schemas.microsoft.com/office/drawing/2014/main" id="{5D2E46F8-26C9-B54D-B4CA-6F83E0EDD367}"/>
                </a:ext>
              </a:extLst>
            </p:cNvPr>
            <p:cNvSpPr/>
            <p:nvPr/>
          </p:nvSpPr>
          <p:spPr>
            <a:xfrm>
              <a:off x="9496043" y="1478280"/>
              <a:ext cx="1851659" cy="1143000"/>
            </a:xfrm>
            <a:prstGeom prst="rect">
              <a:avLst/>
            </a:prstGeom>
            <a:grpFill/>
          </p:spPr>
          <p:txBody>
            <a:bodyPr wrap="square" lIns="0" tIns="0" rIns="0" bIns="0" rtlCol="0"/>
            <a:lstStyle/>
            <a:p>
              <a:endParaRPr/>
            </a:p>
          </p:txBody>
        </p:sp>
        <p:sp>
          <p:nvSpPr>
            <p:cNvPr id="41" name="object 50">
              <a:extLst>
                <a:ext uri="{FF2B5EF4-FFF2-40B4-BE49-F238E27FC236}">
                  <a16:creationId xmlns:a16="http://schemas.microsoft.com/office/drawing/2014/main" id="{063C13DA-B8C6-6A47-811F-56A84B258257}"/>
                </a:ext>
              </a:extLst>
            </p:cNvPr>
            <p:cNvSpPr/>
            <p:nvPr/>
          </p:nvSpPr>
          <p:spPr>
            <a:xfrm>
              <a:off x="9538716" y="1615440"/>
              <a:ext cx="1772412" cy="903731"/>
            </a:xfrm>
            <a:prstGeom prst="rect">
              <a:avLst/>
            </a:prstGeom>
            <a:grpFill/>
          </p:spPr>
          <p:txBody>
            <a:bodyPr wrap="square" lIns="0" tIns="0" rIns="0" bIns="0" rtlCol="0"/>
            <a:lstStyle/>
            <a:p>
              <a:endParaRPr/>
            </a:p>
          </p:txBody>
        </p:sp>
        <p:sp>
          <p:nvSpPr>
            <p:cNvPr id="42" name="object 51">
              <a:extLst>
                <a:ext uri="{FF2B5EF4-FFF2-40B4-BE49-F238E27FC236}">
                  <a16:creationId xmlns:a16="http://schemas.microsoft.com/office/drawing/2014/main" id="{F50F5FEF-63AD-9D42-B783-63420D77DAE7}"/>
                </a:ext>
              </a:extLst>
            </p:cNvPr>
            <p:cNvSpPr/>
            <p:nvPr/>
          </p:nvSpPr>
          <p:spPr>
            <a:xfrm>
              <a:off x="9517379" y="1499616"/>
              <a:ext cx="1772412" cy="1063752"/>
            </a:xfrm>
            <a:prstGeom prst="rect">
              <a:avLst/>
            </a:prstGeom>
            <a:grpFill/>
          </p:spPr>
          <p:txBody>
            <a:bodyPr wrap="square" lIns="0" tIns="0" rIns="0" bIns="0" rtlCol="0"/>
            <a:lstStyle/>
            <a:p>
              <a:endParaRPr/>
            </a:p>
          </p:txBody>
        </p:sp>
      </p:grpSp>
      <p:sp>
        <p:nvSpPr>
          <p:cNvPr id="43" name="object 52">
            <a:extLst>
              <a:ext uri="{FF2B5EF4-FFF2-40B4-BE49-F238E27FC236}">
                <a16:creationId xmlns:a16="http://schemas.microsoft.com/office/drawing/2014/main" id="{B932C7B8-E22B-FD4D-B718-EAAAFB2E5944}"/>
              </a:ext>
            </a:extLst>
          </p:cNvPr>
          <p:cNvSpPr txBox="1"/>
          <p:nvPr/>
        </p:nvSpPr>
        <p:spPr>
          <a:xfrm>
            <a:off x="3946501" y="3986372"/>
            <a:ext cx="1539240" cy="453457"/>
          </a:xfrm>
          <a:prstGeom prst="rect">
            <a:avLst/>
          </a:prstGeom>
        </p:spPr>
        <p:txBody>
          <a:bodyPr vert="horz" wrap="square" lIns="0" tIns="33020" rIns="0" bIns="0" rtlCol="0">
            <a:spAutoFit/>
          </a:bodyPr>
          <a:lstStyle/>
          <a:p>
            <a:pPr marL="12700" marR="5080" indent="-1270" algn="ctr">
              <a:lnSpc>
                <a:spcPct val="91000"/>
              </a:lnSpc>
              <a:spcBef>
                <a:spcPts val="260"/>
              </a:spcBef>
            </a:pPr>
            <a:r>
              <a:rPr lang="en-US" sz="1500" spc="-20" dirty="0">
                <a:solidFill>
                  <a:srgbClr val="FFFFFF"/>
                </a:solidFill>
                <a:latin typeface="Carlito"/>
                <a:cs typeface="Carlito"/>
              </a:rPr>
              <a:t>Cast </a:t>
            </a:r>
            <a:r>
              <a:rPr lang="en-US" sz="1500" spc="-20" dirty="0" err="1">
                <a:solidFill>
                  <a:srgbClr val="FFFFFF"/>
                </a:solidFill>
                <a:latin typeface="Carlito"/>
                <a:cs typeface="Carlito"/>
              </a:rPr>
              <a:t>dctionary</a:t>
            </a:r>
            <a:r>
              <a:rPr lang="en-US" sz="1500" spc="-20" dirty="0">
                <a:solidFill>
                  <a:srgbClr val="FFFFFF"/>
                </a:solidFill>
                <a:latin typeface="Carlito"/>
                <a:cs typeface="Carlito"/>
              </a:rPr>
              <a:t> to </a:t>
            </a:r>
            <a:r>
              <a:rPr lang="en-US" sz="1500" spc="-20" dirty="0" err="1">
                <a:solidFill>
                  <a:srgbClr val="FFFFFF"/>
                </a:solidFill>
                <a:latin typeface="Carlito"/>
                <a:cs typeface="Carlito"/>
              </a:rPr>
              <a:t>DataFrame</a:t>
            </a:r>
            <a:endParaRPr sz="1500" dirty="0">
              <a:latin typeface="Carlito"/>
              <a:cs typeface="Carlito"/>
            </a:endParaRPr>
          </a:p>
        </p:txBody>
      </p:sp>
      <p:sp>
        <p:nvSpPr>
          <p:cNvPr id="45" name="Right Arrow 44">
            <a:extLst>
              <a:ext uri="{FF2B5EF4-FFF2-40B4-BE49-F238E27FC236}">
                <a16:creationId xmlns:a16="http://schemas.microsoft.com/office/drawing/2014/main" id="{5BBC4C39-4A1B-BE43-8533-8F9103ADD20F}"/>
              </a:ext>
            </a:extLst>
          </p:cNvPr>
          <p:cNvSpPr/>
          <p:nvPr/>
        </p:nvSpPr>
        <p:spPr>
          <a:xfrm>
            <a:off x="5740335"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ight Arrow 45">
            <a:extLst>
              <a:ext uri="{FF2B5EF4-FFF2-40B4-BE49-F238E27FC236}">
                <a16:creationId xmlns:a16="http://schemas.microsoft.com/office/drawing/2014/main" id="{80445061-0952-9E4F-9E90-F8400742E595}"/>
              </a:ext>
            </a:extLst>
          </p:cNvPr>
          <p:cNvSpPr/>
          <p:nvPr/>
        </p:nvSpPr>
        <p:spPr>
          <a:xfrm>
            <a:off x="8379809" y="1975359"/>
            <a:ext cx="601884"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ight Arrow 46">
            <a:extLst>
              <a:ext uri="{FF2B5EF4-FFF2-40B4-BE49-F238E27FC236}">
                <a16:creationId xmlns:a16="http://schemas.microsoft.com/office/drawing/2014/main" id="{CB485D42-7599-0E46-B7B9-9634A638F82A}"/>
              </a:ext>
            </a:extLst>
          </p:cNvPr>
          <p:cNvSpPr/>
          <p:nvPr/>
        </p:nvSpPr>
        <p:spPr>
          <a:xfrm flipH="1">
            <a:off x="8368421" y="4013977"/>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Arrow 47">
            <a:extLst>
              <a:ext uri="{FF2B5EF4-FFF2-40B4-BE49-F238E27FC236}">
                <a16:creationId xmlns:a16="http://schemas.microsoft.com/office/drawing/2014/main" id="{864088B4-2050-9341-8640-84EF76961803}"/>
              </a:ext>
            </a:extLst>
          </p:cNvPr>
          <p:cNvSpPr/>
          <p:nvPr/>
        </p:nvSpPr>
        <p:spPr>
          <a:xfrm flipH="1">
            <a:off x="5712450" y="4013977"/>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ight Arrow 48">
            <a:extLst>
              <a:ext uri="{FF2B5EF4-FFF2-40B4-BE49-F238E27FC236}">
                <a16:creationId xmlns:a16="http://schemas.microsoft.com/office/drawing/2014/main" id="{E8C80708-F779-324A-B0AD-E459D5DE9F70}"/>
              </a:ext>
            </a:extLst>
          </p:cNvPr>
          <p:cNvSpPr/>
          <p:nvPr/>
        </p:nvSpPr>
        <p:spPr>
          <a:xfrm rot="16200000" flipH="1">
            <a:off x="9698986" y="3001302"/>
            <a:ext cx="624015" cy="466233"/>
          </a:xfrm>
          <a:prstGeom prst="rightArrow">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399</TotalTime>
  <Words>2458</Words>
  <Application>Microsoft Office PowerPoint</Application>
  <PresentationFormat>Widescreen</PresentationFormat>
  <Paragraphs>273</Paragraphs>
  <Slides>42</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42</vt:i4>
      </vt:variant>
    </vt:vector>
  </HeadingPairs>
  <TitlesOfParts>
    <vt:vector size="52" baseType="lpstr">
      <vt:lpstr>Abadi</vt:lpstr>
      <vt:lpstr>Abadi MT Condensed Light</vt:lpstr>
      <vt:lpstr>Arial</vt:lpstr>
      <vt:lpstr>Calibri</vt:lpstr>
      <vt:lpstr>Calibri Light</vt:lpstr>
      <vt:lpstr>Carlito</vt:lpstr>
      <vt:lpstr>IBM Plex Mono SemiBold</vt:lpstr>
      <vt:lpstr>IBM Plex Mono Text</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saniya</cp:lastModifiedBy>
  <cp:revision>214</cp:revision>
  <dcterms:created xsi:type="dcterms:W3CDTF">2021-04-29T18:58:34Z</dcterms:created>
  <dcterms:modified xsi:type="dcterms:W3CDTF">2022-09-29T15:26:13Z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